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own.edu/academics/education-alliance/teaching-diverse-learners/strategies-0/culturally-responsive-teaching-0#ladson-billing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achaway.com/blog/assessing-your-cultural-competence-checklist-culturally-responsive-teacher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68ea7f398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768ea7f398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68ea7f398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68ea7f398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768ea7f398_1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7691783cc4_1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691783cc4_1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at the podcast, we were able to receive one opinion on the Taiwan 228 incident. but we want the lesson plans allow the students to understand and think from various perspectives. So we asked many professors and incorporate various perspectives into the lesson plan.</a:t>
            </a:r>
            <a:endParaRPr/>
          </a:p>
        </p:txBody>
      </p:sp>
      <p:sp>
        <p:nvSpPr>
          <p:cNvPr id="254" name="Google Shape;254;g7691783cc4_1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691783cc4_8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691783cc4_8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7691783cc4_8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68cc12270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68cc12270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768cc12270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691783cc4_8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691783cc4_8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7691783cc4_8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050">
                <a:solidFill>
                  <a:srgbClr val="2F2A20"/>
                </a:solidFill>
                <a:highlight>
                  <a:srgbClr val="FFFFFF"/>
                </a:highlight>
                <a:latin typeface="Georgia"/>
                <a:ea typeface="Georgia"/>
                <a:cs typeface="Georgia"/>
                <a:sym typeface="Georgia"/>
              </a:rPr>
              <a:t>Culture is central to learning. It plays a role not only in communicating and receiving information, but also in shaping the thinking process of groups and individuals. Culturally Responsive Teaching is a pedagogy that recognizes the importance of including students' cultural references in all aspects of learning </a:t>
            </a:r>
            <a:r>
              <a:rPr lang="en-US" sz="1050" u="sng">
                <a:solidFill>
                  <a:srgbClr val="330000"/>
                </a:solidFill>
                <a:highlight>
                  <a:srgbClr val="FFFFFF"/>
                </a:highlight>
                <a:latin typeface="Georgia"/>
                <a:ea typeface="Georgia"/>
                <a:cs typeface="Georgia"/>
                <a:sym typeface="Georgia"/>
                <a:hlinkClick r:id="rId2"/>
              </a:rPr>
              <a:t>(Ladson-Billings,1994).</a:t>
            </a:r>
            <a:endParaRPr sz="1050">
              <a:solidFill>
                <a:srgbClr val="2F2A20"/>
              </a:solidFill>
              <a:highlight>
                <a:srgbClr val="FFFFFF"/>
              </a:highlight>
              <a:latin typeface="Georgia"/>
              <a:ea typeface="Georgia"/>
              <a:cs typeface="Georgia"/>
              <a:sym typeface="Georgia"/>
            </a:endParaRPr>
          </a:p>
          <a:p>
            <a:pPr indent="0" lvl="0" marL="0" rtl="0" algn="l">
              <a:spcBef>
                <a:spcPts val="1600"/>
              </a:spcBef>
              <a:spcAft>
                <a:spcPts val="0"/>
              </a:spcAft>
              <a:buNone/>
            </a:pPr>
            <a:r>
              <a:t/>
            </a:r>
            <a:endParaRPr/>
          </a:p>
        </p:txBody>
      </p:sp>
      <p:sp>
        <p:nvSpPr>
          <p:cNvPr id="152" name="Google Shape;1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691783cc4_8_1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691783cc4_8_13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7691783cc4_8_13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https://www.teachaway.com/blog/assessing-your-cultural-competence-checklist-culturally-responsive-teachers</a:t>
            </a:r>
            <a:endParaRPr/>
          </a:p>
        </p:txBody>
      </p:sp>
      <p:sp>
        <p:nvSpPr>
          <p:cNvPr id="198" name="Google Shape;19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68ea7f398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68ea7f398_1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768ea7f398_1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68ea7f398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768ea7f398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sp>
        <p:nvSpPr>
          <p:cNvPr id="18" name="Google Shape;18;p2"/>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EFEFE"/>
              </a:buClr>
              <a:buSzPts val="8000"/>
              <a:buFont typeface="Arial"/>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Autofit/>
          </a:bodyPr>
          <a:lstStyle>
            <a:lvl1pPr lvl="0" algn="l">
              <a:lnSpc>
                <a:spcPct val="120000"/>
              </a:lnSpc>
              <a:spcBef>
                <a:spcPts val="1200"/>
              </a:spcBef>
              <a:spcAft>
                <a:spcPts val="0"/>
              </a:spcAft>
              <a:buSzPts val="2400"/>
              <a:buNone/>
              <a:defRPr sz="2400" cap="none">
                <a:solidFill>
                  <a:schemeClr val="lt1"/>
                </a:solidFill>
                <a:latin typeface="Source Sans Pro"/>
                <a:ea typeface="Source Sans Pro"/>
                <a:cs typeface="Source Sans Pro"/>
                <a:sym typeface="Source Sans Pro"/>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21" name="Google Shape;21;p2"/>
          <p:cNvCxnSpPr/>
          <p:nvPr/>
        </p:nvCxnSpPr>
        <p:spPr>
          <a:xfrm>
            <a:off x="1207658" y="4474741"/>
            <a:ext cx="9875520" cy="0"/>
          </a:xfrm>
          <a:prstGeom prst="straightConnector1">
            <a:avLst/>
          </a:prstGeom>
          <a:noFill/>
          <a:ln cap="flat" cmpd="sng" w="12700">
            <a:solidFill>
              <a:srgbClr val="FEFEFE"/>
            </a:solidFill>
            <a:prstDash val="solid"/>
            <a:round/>
            <a:headEnd len="sm" w="sm" type="none"/>
            <a:tailEnd len="sm" w="sm" type="none"/>
          </a:ln>
        </p:spPr>
      </p:cxnSp>
      <p:sp>
        <p:nvSpPr>
          <p:cNvPr id="22" name="Google Shape;22;p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9" name="Shape 89"/>
        <p:cNvGrpSpPr/>
        <p:nvPr/>
      </p:nvGrpSpPr>
      <p:grpSpPr>
        <a:xfrm>
          <a:off x="0" y="0"/>
          <a:ext cx="0" cy="0"/>
          <a:chOff x="0" y="0"/>
          <a:chExt cx="0" cy="0"/>
        </a:xfrm>
      </p:grpSpPr>
      <p:sp>
        <p:nvSpPr>
          <p:cNvPr id="90" name="Google Shape;90;p12"/>
          <p:cNvSpPr/>
          <p:nvPr/>
        </p:nvSpPr>
        <p:spPr>
          <a:xfrm>
            <a:off x="0" y="4578350"/>
            <a:ext cx="12188825" cy="227965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p:nvPr>
            <p:ph idx="2" type="pic"/>
          </p:nvPr>
        </p:nvSpPr>
        <p:spPr>
          <a:xfrm>
            <a:off x="15" y="0"/>
            <a:ext cx="12191985" cy="4578350"/>
          </a:xfrm>
          <a:prstGeom prst="rect">
            <a:avLst/>
          </a:prstGeom>
          <a:solidFill>
            <a:srgbClr val="D8D8D8"/>
          </a:solidFill>
          <a:ln>
            <a:noFill/>
          </a:ln>
        </p:spPr>
        <p:txBody>
          <a:bodyPr anchorCtr="0" anchor="t" bIns="45700" lIns="457200" spcFirstLastPara="1" rIns="0" wrap="square" tIns="457200">
            <a:noAutofit/>
          </a:bodyPr>
          <a:lstStyle>
            <a:lvl1pPr lvl="0" marR="0" rtl="0" algn="l">
              <a:lnSpc>
                <a:spcPct val="120000"/>
              </a:lnSpc>
              <a:spcBef>
                <a:spcPts val="1200"/>
              </a:spcBef>
              <a:spcAft>
                <a:spcPts val="0"/>
              </a:spcAft>
              <a:buClr>
                <a:schemeClr val="accent1"/>
              </a:buClr>
              <a:buSzPts val="3200"/>
              <a:buFont typeface="Calibri"/>
              <a:buNone/>
              <a:defRPr b="0" i="0" sz="3200" u="none" cap="none" strike="noStrike">
                <a:solidFill>
                  <a:srgbClr val="3F3F3F"/>
                </a:solidFill>
                <a:latin typeface="Source Sans Pro"/>
                <a:ea typeface="Source Sans Pro"/>
                <a:cs typeface="Source Sans Pro"/>
                <a:sym typeface="Source Sans Pro"/>
              </a:defRPr>
            </a:lvl1pPr>
            <a:lvl2pPr lvl="1" marR="0" rtl="0" algn="l">
              <a:lnSpc>
                <a:spcPct val="100000"/>
              </a:lnSpc>
              <a:spcBef>
                <a:spcPts val="200"/>
              </a:spcBef>
              <a:spcAft>
                <a:spcPts val="0"/>
              </a:spcAft>
              <a:buClr>
                <a:srgbClr val="3F3F3F"/>
              </a:buClr>
              <a:buSzPts val="2800"/>
              <a:buFont typeface="Calibri"/>
              <a:buNone/>
              <a:defRPr b="0" i="0" sz="2800" u="none" cap="none" strike="noStrike">
                <a:solidFill>
                  <a:srgbClr val="3F3F3F"/>
                </a:solidFill>
                <a:latin typeface="Source Sans Pro"/>
                <a:ea typeface="Source Sans Pro"/>
                <a:cs typeface="Source Sans Pro"/>
                <a:sym typeface="Source Sans Pro"/>
              </a:defRPr>
            </a:lvl2pPr>
            <a:lvl3pPr lvl="2" marR="0" rtl="0" algn="l">
              <a:lnSpc>
                <a:spcPct val="100000"/>
              </a:lnSpc>
              <a:spcBef>
                <a:spcPts val="400"/>
              </a:spcBef>
              <a:spcAft>
                <a:spcPts val="0"/>
              </a:spcAft>
              <a:buClr>
                <a:srgbClr val="3F3F3F"/>
              </a:buClr>
              <a:buSzPts val="2400"/>
              <a:buFont typeface="Calibri"/>
              <a:buNone/>
              <a:defRPr b="0" i="0" sz="2400" u="none" cap="none" strike="noStrike">
                <a:solidFill>
                  <a:srgbClr val="3F3F3F"/>
                </a:solidFill>
                <a:latin typeface="Source Sans Pro"/>
                <a:ea typeface="Source Sans Pro"/>
                <a:cs typeface="Source Sans Pro"/>
                <a:sym typeface="Source Sans Pro"/>
              </a:defRPr>
            </a:lvl3pPr>
            <a:lvl4pPr lvl="3"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Source Sans Pro"/>
                <a:ea typeface="Source Sans Pro"/>
                <a:cs typeface="Source Sans Pro"/>
                <a:sym typeface="Source Sans Pro"/>
              </a:defRPr>
            </a:lvl4pPr>
            <a:lvl5pPr lvl="4"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Source Sans Pro"/>
                <a:ea typeface="Source Sans Pro"/>
                <a:cs typeface="Source Sans Pro"/>
                <a:sym typeface="Source Sans Pro"/>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Source Sans Pro"/>
                <a:ea typeface="Source Sans Pro"/>
                <a:cs typeface="Source Sans Pro"/>
                <a:sym typeface="Source Sans Pro"/>
              </a:defRPr>
            </a:lvl9pPr>
          </a:lstStyle>
          <a:p/>
        </p:txBody>
      </p:sp>
      <p:sp>
        <p:nvSpPr>
          <p:cNvPr id="92" name="Google Shape;92;p12"/>
          <p:cNvSpPr txBox="1"/>
          <p:nvPr>
            <p:ph type="title"/>
          </p:nvPr>
        </p:nvSpPr>
        <p:spPr>
          <a:xfrm>
            <a:off x="1097279" y="4799362"/>
            <a:ext cx="10113645" cy="743682"/>
          </a:xfrm>
          <a:prstGeom prst="rect">
            <a:avLst/>
          </a:prstGeom>
          <a:noFill/>
          <a:ln>
            <a:noFill/>
          </a:ln>
        </p:spPr>
        <p:txBody>
          <a:bodyPr anchorCtr="0" anchor="b" bIns="0" lIns="91425" spcFirstLastPara="1" rIns="91425" wrap="square" tIns="0">
            <a:noAutofit/>
          </a:bodyPr>
          <a:lstStyle>
            <a:lvl1pPr lvl="0" algn="l">
              <a:lnSpc>
                <a:spcPct val="90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2"/>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Autofit/>
          </a:bodyPr>
          <a:lstStyle>
            <a:lvl1pPr indent="-228600" lvl="0" marL="457200" algn="l">
              <a:lnSpc>
                <a:spcPct val="120000"/>
              </a:lnSpc>
              <a:spcBef>
                <a:spcPts val="0"/>
              </a:spcBef>
              <a:spcAft>
                <a:spcPts val="0"/>
              </a:spcAft>
              <a:buSzPts val="1800"/>
              <a:buNone/>
              <a:defRPr sz="1800">
                <a:solidFill>
                  <a:srgbClr val="FFFFFF"/>
                </a:solidFill>
              </a:defRPr>
            </a:lvl1pPr>
            <a:lvl2pPr indent="-228600" lvl="1" marL="914400" algn="l">
              <a:lnSpc>
                <a:spcPct val="100000"/>
              </a:lnSpc>
              <a:spcBef>
                <a:spcPts val="6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94" name="Google Shape;94;p1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7" name="Shape 97"/>
        <p:cNvGrpSpPr/>
        <p:nvPr/>
      </p:nvGrpSpPr>
      <p:grpSpPr>
        <a:xfrm>
          <a:off x="0" y="0"/>
          <a:ext cx="0" cy="0"/>
          <a:chOff x="0" y="0"/>
          <a:chExt cx="0" cy="0"/>
        </a:xfrm>
      </p:grpSpPr>
      <p:sp>
        <p:nvSpPr>
          <p:cNvPr id="98" name="Google Shape;98;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3"/>
          <p:cNvSpPr txBox="1"/>
          <p:nvPr>
            <p:ph idx="1" type="body"/>
          </p:nvPr>
        </p:nvSpPr>
        <p:spPr>
          <a:xfrm rot="5400000">
            <a:off x="4246034" y="-1040553"/>
            <a:ext cx="3760891" cy="10058400"/>
          </a:xfrm>
          <a:prstGeom prst="rect">
            <a:avLst/>
          </a:prstGeom>
          <a:noFill/>
          <a:ln>
            <a:noFill/>
          </a:ln>
        </p:spPr>
        <p:txBody>
          <a:bodyPr anchorCtr="0" anchor="t" bIns="0" lIns="45700" spcFirstLastPara="1" rIns="45700" wrap="square" tIns="0">
            <a:no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1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14"/>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1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3" name="Shape 33"/>
        <p:cNvGrpSpPr/>
        <p:nvPr/>
      </p:nvGrpSpPr>
      <p:grpSpPr>
        <a:xfrm>
          <a:off x="0" y="0"/>
          <a:ext cx="0" cy="0"/>
          <a:chOff x="0" y="0"/>
          <a:chExt cx="0" cy="0"/>
        </a:xfrm>
      </p:grpSpPr>
      <p:sp>
        <p:nvSpPr>
          <p:cNvPr id="34" name="Google Shape;34;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 name="Google Shape;36;p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39" name="Shape 39"/>
        <p:cNvGrpSpPr/>
        <p:nvPr/>
      </p:nvGrpSpPr>
      <p:grpSpPr>
        <a:xfrm>
          <a:off x="0" y="0"/>
          <a:ext cx="0" cy="0"/>
          <a:chOff x="0" y="0"/>
          <a:chExt cx="0" cy="0"/>
        </a:xfrm>
      </p:grpSpPr>
      <p:sp>
        <p:nvSpPr>
          <p:cNvPr id="40" name="Google Shape;40;p5"/>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Autofit/>
          </a:bodyPr>
          <a:lstStyle>
            <a:lvl1pPr lvl="0" algn="l">
              <a:lnSpc>
                <a:spcPct val="120000"/>
              </a:lnSpc>
              <a:spcBef>
                <a:spcPts val="1200"/>
              </a:spcBef>
              <a:spcAft>
                <a:spcPts val="0"/>
              </a:spcAft>
              <a:buSzPts val="2400"/>
              <a:buNone/>
              <a:defRPr sz="2400" cap="none">
                <a:solidFill>
                  <a:schemeClr val="dk1"/>
                </a:solidFill>
                <a:latin typeface="Source Sans Pro"/>
                <a:ea typeface="Source Sans Pro"/>
                <a:cs typeface="Source Sans Pro"/>
                <a:sym typeface="Source Sans Pro"/>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43" name="Google Shape;43;p5"/>
          <p:cNvCxnSpPr/>
          <p:nvPr/>
        </p:nvCxnSpPr>
        <p:spPr>
          <a:xfrm>
            <a:off x="1207658"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44" name="Google Shape;44;p5"/>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47" name="Shape 47"/>
        <p:cNvGrpSpPr/>
        <p:nvPr/>
      </p:nvGrpSpPr>
      <p:grpSpPr>
        <a:xfrm>
          <a:off x="0" y="0"/>
          <a:ext cx="0" cy="0"/>
          <a:chOff x="0" y="0"/>
          <a:chExt cx="0" cy="0"/>
        </a:xfrm>
      </p:grpSpPr>
      <p:sp>
        <p:nvSpPr>
          <p:cNvPr id="48" name="Google Shape;48;p6"/>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8000"/>
              <a:buFont typeface="Arial"/>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200"/>
              </a:spcBef>
              <a:spcAft>
                <a:spcPts val="0"/>
              </a:spcAft>
              <a:buSzPts val="2400"/>
              <a:buNone/>
              <a:defRPr sz="2400" cap="none">
                <a:solidFill>
                  <a:schemeClr val="dk1"/>
                </a:solidFill>
                <a:latin typeface="Source Sans Pro"/>
                <a:ea typeface="Source Sans Pro"/>
                <a:cs typeface="Source Sans Pro"/>
                <a:sym typeface="Source Sans Pro"/>
              </a:defRPr>
            </a:lvl1pPr>
            <a:lvl2pPr indent="-228600" lvl="1" marL="914400" algn="l">
              <a:lnSpc>
                <a:spcPct val="100000"/>
              </a:lnSpc>
              <a:spcBef>
                <a:spcPts val="200"/>
              </a:spcBef>
              <a:spcAft>
                <a:spcPts val="0"/>
              </a:spcAft>
              <a:buClr>
                <a:srgbClr val="888888"/>
              </a:buClr>
              <a:buSzPts val="1800"/>
              <a:buNone/>
              <a:defRPr sz="1800">
                <a:solidFill>
                  <a:srgbClr val="888888"/>
                </a:solidFill>
              </a:defRPr>
            </a:lvl2pPr>
            <a:lvl3pPr indent="-228600" lvl="2" marL="1371600" algn="l">
              <a:lnSpc>
                <a:spcPct val="100000"/>
              </a:lnSpc>
              <a:spcBef>
                <a:spcPts val="400"/>
              </a:spcBef>
              <a:spcAft>
                <a:spcPts val="0"/>
              </a:spcAft>
              <a:buClr>
                <a:srgbClr val="888888"/>
              </a:buClr>
              <a:buSzPts val="1600"/>
              <a:buNone/>
              <a:defRPr sz="1600">
                <a:solidFill>
                  <a:srgbClr val="888888"/>
                </a:solidFill>
              </a:defRPr>
            </a:lvl3pPr>
            <a:lvl4pPr indent="-228600" lvl="3" marL="1828800" algn="l">
              <a:lnSpc>
                <a:spcPct val="100000"/>
              </a:lnSpc>
              <a:spcBef>
                <a:spcPts val="400"/>
              </a:spcBef>
              <a:spcAft>
                <a:spcPts val="0"/>
              </a:spcAft>
              <a:buClr>
                <a:srgbClr val="888888"/>
              </a:buClr>
              <a:buSzPts val="1400"/>
              <a:buNone/>
              <a:defRPr sz="1400">
                <a:solidFill>
                  <a:srgbClr val="888888"/>
                </a:solidFill>
              </a:defRPr>
            </a:lvl4pPr>
            <a:lvl5pPr indent="-228600" lvl="4" marL="2286000" algn="l">
              <a:lnSpc>
                <a:spcPct val="100000"/>
              </a:lnSpc>
              <a:spcBef>
                <a:spcPts val="400"/>
              </a:spcBef>
              <a:spcAft>
                <a:spcPts val="0"/>
              </a:spcAft>
              <a:buClr>
                <a:srgbClr val="888888"/>
              </a:buClr>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51" name="Google Shape;51;p6"/>
          <p:cNvCxnSpPr/>
          <p:nvPr/>
        </p:nvCxnSpPr>
        <p:spPr>
          <a:xfrm>
            <a:off x="1207658"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52" name="Google Shape;52;p6"/>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5" name="Shape 55"/>
        <p:cNvGrpSpPr/>
        <p:nvPr/>
      </p:nvGrpSpPr>
      <p:grpSpPr>
        <a:xfrm>
          <a:off x="0" y="0"/>
          <a:ext cx="0" cy="0"/>
          <a:chOff x="0" y="0"/>
          <a:chExt cx="0" cy="0"/>
        </a:xfrm>
      </p:grpSpPr>
      <p:sp>
        <p:nvSpPr>
          <p:cNvPr id="56" name="Google Shape;56;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8" name="Google Shape;58;p7"/>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7"/>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Autofit/>
          </a:bodyPr>
          <a:lstStyle>
            <a:lvl1pPr indent="-228600" lvl="0" marL="457200" algn="l">
              <a:lnSpc>
                <a:spcPct val="120000"/>
              </a:lnSpc>
              <a:spcBef>
                <a:spcPts val="1200"/>
              </a:spcBef>
              <a:spcAft>
                <a:spcPts val="0"/>
              </a:spcAft>
              <a:buSzPts val="2000"/>
              <a:buNone/>
              <a:defRPr b="0" sz="2000" cap="none">
                <a:solidFill>
                  <a:schemeClr val="dk1"/>
                </a:solidFill>
              </a:defRPr>
            </a:lvl1pPr>
            <a:lvl2pPr indent="-228600" lvl="1" marL="914400" algn="l">
              <a:lnSpc>
                <a:spcPct val="100000"/>
              </a:lnSpc>
              <a:spcBef>
                <a:spcPts val="200"/>
              </a:spcBef>
              <a:spcAft>
                <a:spcPts val="0"/>
              </a:spcAft>
              <a:buClr>
                <a:srgbClr val="3F3F3F"/>
              </a:buClr>
              <a:buSzPts val="2000"/>
              <a:buNone/>
              <a:defRPr b="1" sz="2000"/>
            </a:lvl2pPr>
            <a:lvl3pPr indent="-228600" lvl="2" marL="1371600" algn="l">
              <a:lnSpc>
                <a:spcPct val="100000"/>
              </a:lnSpc>
              <a:spcBef>
                <a:spcPts val="400"/>
              </a:spcBef>
              <a:spcAft>
                <a:spcPts val="0"/>
              </a:spcAft>
              <a:buClr>
                <a:srgbClr val="3F3F3F"/>
              </a:buClr>
              <a:buSzPts val="1800"/>
              <a:buNone/>
              <a:defRPr b="1" sz="1800"/>
            </a:lvl3pPr>
            <a:lvl4pPr indent="-228600" lvl="3" marL="1828800" algn="l">
              <a:lnSpc>
                <a:spcPct val="100000"/>
              </a:lnSpc>
              <a:spcBef>
                <a:spcPts val="400"/>
              </a:spcBef>
              <a:spcAft>
                <a:spcPts val="0"/>
              </a:spcAft>
              <a:buClr>
                <a:srgbClr val="3F3F3F"/>
              </a:buClr>
              <a:buSzPts val="1600"/>
              <a:buNone/>
              <a:defRPr b="1" sz="1600"/>
            </a:lvl4pPr>
            <a:lvl5pPr indent="-228600" lvl="4" marL="2286000" algn="l">
              <a:lnSpc>
                <a:spcPct val="10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5" name="Google Shape;65;p8"/>
          <p:cNvSpPr txBox="1"/>
          <p:nvPr>
            <p:ph idx="2" type="body"/>
          </p:nvPr>
        </p:nvSpPr>
        <p:spPr>
          <a:xfrm>
            <a:off x="1097280" y="2958274"/>
            <a:ext cx="4639736" cy="2910821"/>
          </a:xfrm>
          <a:prstGeom prst="rect">
            <a:avLst/>
          </a:prstGeom>
          <a:noFill/>
          <a:ln>
            <a:noFill/>
          </a:ln>
        </p:spPr>
        <p:txBody>
          <a:bodyPr anchorCtr="0" anchor="t" bIns="45700" lIns="0" spcFirstLastPara="1" rIns="0" wrap="square" tIns="45700">
            <a:no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8"/>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Autofit/>
          </a:bodyPr>
          <a:lstStyle>
            <a:lvl1pPr indent="-228600" lvl="0" marL="457200" algn="l">
              <a:lnSpc>
                <a:spcPct val="120000"/>
              </a:lnSpc>
              <a:spcBef>
                <a:spcPts val="1200"/>
              </a:spcBef>
              <a:spcAft>
                <a:spcPts val="0"/>
              </a:spcAft>
              <a:buSzPts val="2000"/>
              <a:buNone/>
              <a:defRPr b="0" sz="2000" cap="none">
                <a:solidFill>
                  <a:schemeClr val="dk1"/>
                </a:solidFill>
              </a:defRPr>
            </a:lvl1pPr>
            <a:lvl2pPr indent="-228600" lvl="1" marL="914400" algn="l">
              <a:lnSpc>
                <a:spcPct val="100000"/>
              </a:lnSpc>
              <a:spcBef>
                <a:spcPts val="200"/>
              </a:spcBef>
              <a:spcAft>
                <a:spcPts val="0"/>
              </a:spcAft>
              <a:buClr>
                <a:srgbClr val="3F3F3F"/>
              </a:buClr>
              <a:buSzPts val="2000"/>
              <a:buNone/>
              <a:defRPr b="1" sz="2000"/>
            </a:lvl2pPr>
            <a:lvl3pPr indent="-228600" lvl="2" marL="1371600" algn="l">
              <a:lnSpc>
                <a:spcPct val="100000"/>
              </a:lnSpc>
              <a:spcBef>
                <a:spcPts val="400"/>
              </a:spcBef>
              <a:spcAft>
                <a:spcPts val="0"/>
              </a:spcAft>
              <a:buClr>
                <a:srgbClr val="3F3F3F"/>
              </a:buClr>
              <a:buSzPts val="1800"/>
              <a:buNone/>
              <a:defRPr b="1" sz="1800"/>
            </a:lvl3pPr>
            <a:lvl4pPr indent="-228600" lvl="3" marL="1828800" algn="l">
              <a:lnSpc>
                <a:spcPct val="100000"/>
              </a:lnSpc>
              <a:spcBef>
                <a:spcPts val="400"/>
              </a:spcBef>
              <a:spcAft>
                <a:spcPts val="0"/>
              </a:spcAft>
              <a:buClr>
                <a:srgbClr val="3F3F3F"/>
              </a:buClr>
              <a:buSzPts val="1600"/>
              <a:buNone/>
              <a:defRPr b="1" sz="1600"/>
            </a:lvl4pPr>
            <a:lvl5pPr indent="-228600" lvl="4" marL="2286000" algn="l">
              <a:lnSpc>
                <a:spcPct val="10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7" name="Google Shape;67;p8"/>
          <p:cNvSpPr txBox="1"/>
          <p:nvPr>
            <p:ph idx="4" type="body"/>
          </p:nvPr>
        </p:nvSpPr>
        <p:spPr>
          <a:xfrm>
            <a:off x="6515944" y="2958273"/>
            <a:ext cx="4639736" cy="2910821"/>
          </a:xfrm>
          <a:prstGeom prst="rect">
            <a:avLst/>
          </a:prstGeom>
          <a:noFill/>
          <a:ln>
            <a:noFill/>
          </a:ln>
        </p:spPr>
        <p:txBody>
          <a:bodyPr anchorCtr="0" anchor="t" bIns="45700" lIns="0" spcFirstLastPara="1" rIns="0" wrap="square" tIns="45700">
            <a:no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8"/>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76" name="Shape 76"/>
        <p:cNvGrpSpPr/>
        <p:nvPr/>
      </p:nvGrpSpPr>
      <p:grpSpPr>
        <a:xfrm>
          <a:off x="0" y="0"/>
          <a:ext cx="0" cy="0"/>
          <a:chOff x="0" y="0"/>
          <a:chExt cx="0" cy="0"/>
        </a:xfrm>
      </p:grpSpPr>
      <p:sp>
        <p:nvSpPr>
          <p:cNvPr id="77" name="Google Shape;77;p10"/>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81" name="Shape 81"/>
        <p:cNvGrpSpPr/>
        <p:nvPr/>
      </p:nvGrpSpPr>
      <p:grpSpPr>
        <a:xfrm>
          <a:off x="0" y="0"/>
          <a:ext cx="0" cy="0"/>
          <a:chOff x="0" y="0"/>
          <a:chExt cx="0" cy="0"/>
        </a:xfrm>
      </p:grpSpPr>
      <p:sp>
        <p:nvSpPr>
          <p:cNvPr id="82" name="Google Shape;82;p11"/>
          <p:cNvSpPr/>
          <p:nvPr/>
        </p:nvSpPr>
        <p:spPr>
          <a:xfrm>
            <a:off x="16" y="0"/>
            <a:ext cx="4654296"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txBox="1"/>
          <p:nvPr>
            <p:ph type="title"/>
          </p:nvPr>
        </p:nvSpPr>
        <p:spPr>
          <a:xfrm>
            <a:off x="643466" y="786383"/>
            <a:ext cx="3517567" cy="209397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3600"/>
              <a:buFont typeface="Arial"/>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1"/>
          <p:cNvSpPr txBox="1"/>
          <p:nvPr>
            <p:ph idx="1" type="body"/>
          </p:nvPr>
        </p:nvSpPr>
        <p:spPr>
          <a:xfrm>
            <a:off x="5458984" y="812799"/>
            <a:ext cx="5928344" cy="5294757"/>
          </a:xfrm>
          <a:prstGeom prst="rect">
            <a:avLst/>
          </a:prstGeom>
          <a:noFill/>
          <a:ln>
            <a:noFill/>
          </a:ln>
        </p:spPr>
        <p:txBody>
          <a:bodyPr anchorCtr="0" anchor="t" bIns="45700" lIns="0" spcFirstLastPara="1" rIns="0" wrap="square" tIns="45700">
            <a:noAutofit/>
          </a:bodyPr>
          <a:lstStyle>
            <a:lvl1pPr indent="-342900" lvl="0" marL="457200" algn="l">
              <a:lnSpc>
                <a:spcPct val="120000"/>
              </a:lnSpc>
              <a:spcBef>
                <a:spcPts val="1200"/>
              </a:spcBef>
              <a:spcAft>
                <a:spcPts val="0"/>
              </a:spcAft>
              <a:buSzPts val="1800"/>
              <a:buChar char=" "/>
              <a:defRPr/>
            </a:lvl1pPr>
            <a:lvl2pPr indent="-342900" lvl="1" marL="914400" algn="l">
              <a:lnSpc>
                <a:spcPct val="100000"/>
              </a:lnSpc>
              <a:spcBef>
                <a:spcPts val="200"/>
              </a:spcBef>
              <a:spcAft>
                <a:spcPts val="0"/>
              </a:spcAft>
              <a:buClr>
                <a:srgbClr val="3F3F3F"/>
              </a:buClr>
              <a:buSzPts val="1800"/>
              <a:buChar char="◦"/>
              <a:defRPr/>
            </a:lvl2pPr>
            <a:lvl3pPr indent="-342900" lvl="2" marL="1371600" algn="l">
              <a:lnSpc>
                <a:spcPct val="100000"/>
              </a:lnSpc>
              <a:spcBef>
                <a:spcPts val="400"/>
              </a:spcBef>
              <a:spcAft>
                <a:spcPts val="0"/>
              </a:spcAft>
              <a:buClr>
                <a:srgbClr val="3F3F3F"/>
              </a:buClr>
              <a:buSzPts val="1800"/>
              <a:buChar char="◦"/>
              <a:defRPr/>
            </a:lvl3pPr>
            <a:lvl4pPr indent="-342900" lvl="3" marL="1828800" algn="l">
              <a:lnSpc>
                <a:spcPct val="100000"/>
              </a:lnSpc>
              <a:spcBef>
                <a:spcPts val="400"/>
              </a:spcBef>
              <a:spcAft>
                <a:spcPts val="0"/>
              </a:spcAft>
              <a:buClr>
                <a:srgbClr val="3F3F3F"/>
              </a:buClr>
              <a:buSzPts val="1800"/>
              <a:buChar char="◦"/>
              <a:defRPr/>
            </a:lvl4pPr>
            <a:lvl5pPr indent="-342900" lvl="4" marL="2286000" algn="l">
              <a:lnSpc>
                <a:spcPct val="10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11"/>
          <p:cNvSpPr txBox="1"/>
          <p:nvPr>
            <p:ph idx="2" type="body"/>
          </p:nvPr>
        </p:nvSpPr>
        <p:spPr>
          <a:xfrm>
            <a:off x="643465" y="3043050"/>
            <a:ext cx="3517567" cy="3064505"/>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200"/>
              </a:spcBef>
              <a:spcAft>
                <a:spcPts val="0"/>
              </a:spcAft>
              <a:buSzPts val="1800"/>
              <a:buNone/>
              <a:defRPr sz="1800">
                <a:solidFill>
                  <a:srgbClr val="FFFFFF"/>
                </a:solidFill>
              </a:defRPr>
            </a:lvl1pPr>
            <a:lvl2pPr indent="-228600" lvl="1" marL="914400" algn="l">
              <a:lnSpc>
                <a:spcPct val="100000"/>
              </a:lnSpc>
              <a:spcBef>
                <a:spcPts val="2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6" name="Google Shape;86;p11"/>
          <p:cNvSpPr txBox="1"/>
          <p:nvPr>
            <p:ph idx="10" type="dt"/>
          </p:nvPr>
        </p:nvSpPr>
        <p:spPr>
          <a:xfrm>
            <a:off x="643464" y="6446520"/>
            <a:ext cx="351756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5458983" y="6446520"/>
            <a:ext cx="533401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800" u="none" cap="none" strike="noStrike">
                <a:solidFill>
                  <a:schemeClr val="dk2"/>
                </a:solidFill>
                <a:latin typeface="Source Sans Pro"/>
                <a:ea typeface="Source Sans Pro"/>
                <a:cs typeface="Source Sans Pro"/>
                <a:sym typeface="Source Sans Pro"/>
              </a:defRPr>
            </a:lvl1pPr>
            <a:lvl2pPr indent="0" lvl="1" marL="0" algn="l">
              <a:spcBef>
                <a:spcPts val="0"/>
              </a:spcBef>
              <a:buNone/>
              <a:defRPr b="0" i="0" sz="800" u="none" cap="none" strike="noStrike">
                <a:solidFill>
                  <a:schemeClr val="dk2"/>
                </a:solidFill>
                <a:latin typeface="Source Sans Pro"/>
                <a:ea typeface="Source Sans Pro"/>
                <a:cs typeface="Source Sans Pro"/>
                <a:sym typeface="Source Sans Pro"/>
              </a:defRPr>
            </a:lvl2pPr>
            <a:lvl3pPr indent="0" lvl="2" marL="0" algn="l">
              <a:spcBef>
                <a:spcPts val="0"/>
              </a:spcBef>
              <a:buNone/>
              <a:defRPr b="0" i="0" sz="800" u="none" cap="none" strike="noStrike">
                <a:solidFill>
                  <a:schemeClr val="dk2"/>
                </a:solidFill>
                <a:latin typeface="Source Sans Pro"/>
                <a:ea typeface="Source Sans Pro"/>
                <a:cs typeface="Source Sans Pro"/>
                <a:sym typeface="Source Sans Pro"/>
              </a:defRPr>
            </a:lvl3pPr>
            <a:lvl4pPr indent="0" lvl="3" marL="0" algn="l">
              <a:spcBef>
                <a:spcPts val="0"/>
              </a:spcBef>
              <a:buNone/>
              <a:defRPr b="0" i="0" sz="800" u="none" cap="none" strike="noStrike">
                <a:solidFill>
                  <a:schemeClr val="dk2"/>
                </a:solidFill>
                <a:latin typeface="Source Sans Pro"/>
                <a:ea typeface="Source Sans Pro"/>
                <a:cs typeface="Source Sans Pro"/>
                <a:sym typeface="Source Sans Pro"/>
              </a:defRPr>
            </a:lvl4pPr>
            <a:lvl5pPr indent="0" lvl="4" marL="0" algn="l">
              <a:spcBef>
                <a:spcPts val="0"/>
              </a:spcBef>
              <a:buNone/>
              <a:defRPr b="0" i="0" sz="800" u="none" cap="none" strike="noStrike">
                <a:solidFill>
                  <a:schemeClr val="dk2"/>
                </a:solidFill>
                <a:latin typeface="Source Sans Pro"/>
                <a:ea typeface="Source Sans Pro"/>
                <a:cs typeface="Source Sans Pro"/>
                <a:sym typeface="Source Sans Pro"/>
              </a:defRPr>
            </a:lvl5pPr>
            <a:lvl6pPr indent="0" lvl="5" marL="0" algn="l">
              <a:spcBef>
                <a:spcPts val="0"/>
              </a:spcBef>
              <a:buNone/>
              <a:defRPr b="0" i="0" sz="800" u="none" cap="none" strike="noStrike">
                <a:solidFill>
                  <a:schemeClr val="dk2"/>
                </a:solidFill>
                <a:latin typeface="Source Sans Pro"/>
                <a:ea typeface="Source Sans Pro"/>
                <a:cs typeface="Source Sans Pro"/>
                <a:sym typeface="Source Sans Pro"/>
              </a:defRPr>
            </a:lvl6pPr>
            <a:lvl7pPr indent="0" lvl="6" marL="0" algn="l">
              <a:spcBef>
                <a:spcPts val="0"/>
              </a:spcBef>
              <a:buNone/>
              <a:defRPr b="0" i="0" sz="800" u="none" cap="none" strike="noStrike">
                <a:solidFill>
                  <a:schemeClr val="dk2"/>
                </a:solidFill>
                <a:latin typeface="Source Sans Pro"/>
                <a:ea typeface="Source Sans Pro"/>
                <a:cs typeface="Source Sans Pro"/>
                <a:sym typeface="Source Sans Pro"/>
              </a:defRPr>
            </a:lvl7pPr>
            <a:lvl8pPr indent="0" lvl="7" marL="0" algn="l">
              <a:spcBef>
                <a:spcPts val="0"/>
              </a:spcBef>
              <a:buNone/>
              <a:defRPr b="0" i="0" sz="800" u="none" cap="none" strike="noStrike">
                <a:solidFill>
                  <a:schemeClr val="dk2"/>
                </a:solidFill>
                <a:latin typeface="Source Sans Pro"/>
                <a:ea typeface="Source Sans Pro"/>
                <a:cs typeface="Source Sans Pro"/>
                <a:sym typeface="Source Sans Pro"/>
              </a:defRPr>
            </a:lvl8pPr>
            <a:lvl9pPr indent="0" lvl="8" marL="0" algn="l">
              <a:spcBef>
                <a:spcPts val="0"/>
              </a:spcBef>
              <a:buNone/>
              <a:defRPr b="0" i="0" sz="800" u="none" cap="none" strike="noStrike">
                <a:solidFill>
                  <a:schemeClr val="dk2"/>
                </a:solidFill>
                <a:latin typeface="Source Sans Pro"/>
                <a:ea typeface="Source Sans Pro"/>
                <a:cs typeface="Source Sans Pro"/>
                <a:sym typeface="Source Sans Pr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Google Shape;10;p1"/>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FEFEFE"/>
              </a:buClr>
              <a:buSzPts val="4400"/>
              <a:buFont typeface="Arial"/>
              <a:buNone/>
              <a:defRPr b="0" i="0" sz="4400" u="none" cap="none" strike="noStrike">
                <a:solidFill>
                  <a:srgbClr val="FEFEF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Autofit/>
          </a:bodyPr>
          <a:lstStyle>
            <a:lvl1pPr indent="-342900" lvl="0" marL="457200" marR="0" rtl="0" algn="l">
              <a:lnSpc>
                <a:spcPct val="120000"/>
              </a:lnSpc>
              <a:spcBef>
                <a:spcPts val="1200"/>
              </a:spcBef>
              <a:spcAft>
                <a:spcPts val="0"/>
              </a:spcAft>
              <a:buClr>
                <a:schemeClr val="accent1"/>
              </a:buClr>
              <a:buSzPts val="1800"/>
              <a:buFont typeface="Calibri"/>
              <a:buChar char=" "/>
              <a:defRPr b="0" i="0" sz="1800" u="none" cap="none" strike="noStrike">
                <a:solidFill>
                  <a:srgbClr val="FEFEFE"/>
                </a:solidFill>
                <a:latin typeface="Source Sans Pro"/>
                <a:ea typeface="Source Sans Pro"/>
                <a:cs typeface="Source Sans Pro"/>
                <a:sym typeface="Source Sans Pro"/>
              </a:defRPr>
            </a:lvl1pPr>
            <a:lvl2pPr indent="-330200" lvl="1" marL="914400" marR="0" rtl="0" algn="l">
              <a:lnSpc>
                <a:spcPct val="100000"/>
              </a:lnSpc>
              <a:spcBef>
                <a:spcPts val="200"/>
              </a:spcBef>
              <a:spcAft>
                <a:spcPts val="0"/>
              </a:spcAft>
              <a:buClr>
                <a:srgbClr val="FEFEFE"/>
              </a:buClr>
              <a:buSzPts val="1600"/>
              <a:buFont typeface="Calibri"/>
              <a:buChar char="◦"/>
              <a:defRPr b="0" i="0" sz="1600" u="none" cap="none" strike="noStrike">
                <a:solidFill>
                  <a:srgbClr val="FEFEFE"/>
                </a:solidFill>
                <a:latin typeface="Source Sans Pro"/>
                <a:ea typeface="Source Sans Pro"/>
                <a:cs typeface="Source Sans Pro"/>
                <a:sym typeface="Source Sans Pro"/>
              </a:defRPr>
            </a:lvl2pPr>
            <a:lvl3pPr indent="-304800" lvl="2" marL="1371600" marR="0" rtl="0" algn="l">
              <a:lnSpc>
                <a:spcPct val="100000"/>
              </a:lnSpc>
              <a:spcBef>
                <a:spcPts val="400"/>
              </a:spcBef>
              <a:spcAft>
                <a:spcPts val="0"/>
              </a:spcAft>
              <a:buClr>
                <a:srgbClr val="FEFEFE"/>
              </a:buClr>
              <a:buSzPts val="1200"/>
              <a:buFont typeface="Calibri"/>
              <a:buChar char="◦"/>
              <a:defRPr b="0" i="0" sz="1200" u="none" cap="none" strike="noStrike">
                <a:solidFill>
                  <a:srgbClr val="FEFEFE"/>
                </a:solidFill>
                <a:latin typeface="Source Sans Pro"/>
                <a:ea typeface="Source Sans Pro"/>
                <a:cs typeface="Source Sans Pro"/>
                <a:sym typeface="Source Sans Pro"/>
              </a:defRPr>
            </a:lvl3pPr>
            <a:lvl4pPr indent="-304800" lvl="3" marL="1828800" marR="0" rtl="0" algn="l">
              <a:lnSpc>
                <a:spcPct val="100000"/>
              </a:lnSpc>
              <a:spcBef>
                <a:spcPts val="400"/>
              </a:spcBef>
              <a:spcAft>
                <a:spcPts val="0"/>
              </a:spcAft>
              <a:buClr>
                <a:srgbClr val="FEFEFE"/>
              </a:buClr>
              <a:buSzPts val="1200"/>
              <a:buFont typeface="Calibri"/>
              <a:buChar char="◦"/>
              <a:defRPr b="0" i="0" sz="1200" u="none" cap="none" strike="noStrike">
                <a:solidFill>
                  <a:srgbClr val="FEFEFE"/>
                </a:solidFill>
                <a:latin typeface="Source Sans Pro"/>
                <a:ea typeface="Source Sans Pro"/>
                <a:cs typeface="Source Sans Pro"/>
                <a:sym typeface="Source Sans Pro"/>
              </a:defRPr>
            </a:lvl4pPr>
            <a:lvl5pPr indent="-304800" lvl="4" marL="2286000" marR="0" rtl="0" algn="l">
              <a:lnSpc>
                <a:spcPct val="100000"/>
              </a:lnSpc>
              <a:spcBef>
                <a:spcPts val="400"/>
              </a:spcBef>
              <a:spcAft>
                <a:spcPts val="0"/>
              </a:spcAft>
              <a:buClr>
                <a:srgbClr val="FEFEFE"/>
              </a:buClr>
              <a:buSzPts val="1200"/>
              <a:buFont typeface="Calibri"/>
              <a:buChar char="◦"/>
              <a:defRPr b="0" i="0" sz="1200" u="none" cap="none" strike="noStrike">
                <a:solidFill>
                  <a:srgbClr val="FEFEFE"/>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FEFEFE"/>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FEFEFE"/>
                </a:solidFill>
                <a:latin typeface="Source Sans Pro"/>
                <a:ea typeface="Source Sans Pro"/>
                <a:cs typeface="Source Sans Pro"/>
                <a:sym typeface="Source Sans Pro"/>
              </a:defRPr>
            </a:lvl9pPr>
          </a:lstStyle>
          <a:p/>
        </p:txBody>
      </p:sp>
      <p:sp>
        <p:nvSpPr>
          <p:cNvPr id="13" name="Google Shape;13;p1"/>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9pPr>
          </a:lstStyle>
          <a:p/>
        </p:txBody>
      </p:sp>
      <p:sp>
        <p:nvSpPr>
          <p:cNvPr id="14" name="Google Shape;14;p1"/>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FFFFFF"/>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9pPr>
          </a:lstStyle>
          <a:p/>
        </p:txBody>
      </p:sp>
      <p:sp>
        <p:nvSpPr>
          <p:cNvPr id="15" name="Google Shape;15;p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800" u="none" cap="none" strike="noStrike">
                <a:solidFill>
                  <a:srgbClr val="FFFFFF"/>
                </a:solidFill>
                <a:latin typeface="Source Sans Pro"/>
                <a:ea typeface="Source Sans Pro"/>
                <a:cs typeface="Source Sans Pro"/>
                <a:sym typeface="Source Sans Pro"/>
              </a:defRPr>
            </a:lvl1pPr>
            <a:lvl2pPr indent="0" lvl="1" marL="0" marR="0" rtl="0" algn="l">
              <a:spcBef>
                <a:spcPts val="0"/>
              </a:spcBef>
              <a:buNone/>
              <a:defRPr b="0" i="0" sz="800" u="none" cap="none" strike="noStrike">
                <a:solidFill>
                  <a:srgbClr val="FFFFFF"/>
                </a:solidFill>
                <a:latin typeface="Source Sans Pro"/>
                <a:ea typeface="Source Sans Pro"/>
                <a:cs typeface="Source Sans Pro"/>
                <a:sym typeface="Source Sans Pro"/>
              </a:defRPr>
            </a:lvl2pPr>
            <a:lvl3pPr indent="0" lvl="2" marL="0" marR="0" rtl="0" algn="l">
              <a:spcBef>
                <a:spcPts val="0"/>
              </a:spcBef>
              <a:buNone/>
              <a:defRPr b="0" i="0" sz="800" u="none" cap="none" strike="noStrike">
                <a:solidFill>
                  <a:srgbClr val="FFFFFF"/>
                </a:solidFill>
                <a:latin typeface="Source Sans Pro"/>
                <a:ea typeface="Source Sans Pro"/>
                <a:cs typeface="Source Sans Pro"/>
                <a:sym typeface="Source Sans Pro"/>
              </a:defRPr>
            </a:lvl3pPr>
            <a:lvl4pPr indent="0" lvl="3" marL="0" marR="0" rtl="0" algn="l">
              <a:spcBef>
                <a:spcPts val="0"/>
              </a:spcBef>
              <a:buNone/>
              <a:defRPr b="0" i="0" sz="800" u="none" cap="none" strike="noStrike">
                <a:solidFill>
                  <a:srgbClr val="FFFFFF"/>
                </a:solidFill>
                <a:latin typeface="Source Sans Pro"/>
                <a:ea typeface="Source Sans Pro"/>
                <a:cs typeface="Source Sans Pro"/>
                <a:sym typeface="Source Sans Pro"/>
              </a:defRPr>
            </a:lvl4pPr>
            <a:lvl5pPr indent="0" lvl="4" marL="0" marR="0" rtl="0" algn="l">
              <a:spcBef>
                <a:spcPts val="0"/>
              </a:spcBef>
              <a:buNone/>
              <a:defRPr b="0" i="0" sz="800" u="none" cap="none" strike="noStrike">
                <a:solidFill>
                  <a:srgbClr val="FFFFFF"/>
                </a:solidFill>
                <a:latin typeface="Source Sans Pro"/>
                <a:ea typeface="Source Sans Pro"/>
                <a:cs typeface="Source Sans Pro"/>
                <a:sym typeface="Source Sans Pro"/>
              </a:defRPr>
            </a:lvl5pPr>
            <a:lvl6pPr indent="0" lvl="5" marL="0" marR="0" rtl="0" algn="l">
              <a:spcBef>
                <a:spcPts val="0"/>
              </a:spcBef>
              <a:buNone/>
              <a:defRPr b="0" i="0" sz="800" u="none" cap="none" strike="noStrike">
                <a:solidFill>
                  <a:srgbClr val="FFFFFF"/>
                </a:solidFill>
                <a:latin typeface="Source Sans Pro"/>
                <a:ea typeface="Source Sans Pro"/>
                <a:cs typeface="Source Sans Pro"/>
                <a:sym typeface="Source Sans Pro"/>
              </a:defRPr>
            </a:lvl6pPr>
            <a:lvl7pPr indent="0" lvl="6" marL="0" marR="0" rtl="0" algn="l">
              <a:spcBef>
                <a:spcPts val="0"/>
              </a:spcBef>
              <a:buNone/>
              <a:defRPr b="0" i="0" sz="800" u="none" cap="none" strike="noStrike">
                <a:solidFill>
                  <a:srgbClr val="FFFFFF"/>
                </a:solidFill>
                <a:latin typeface="Source Sans Pro"/>
                <a:ea typeface="Source Sans Pro"/>
                <a:cs typeface="Source Sans Pro"/>
                <a:sym typeface="Source Sans Pro"/>
              </a:defRPr>
            </a:lvl7pPr>
            <a:lvl8pPr indent="0" lvl="7" marL="0" marR="0" rtl="0" algn="l">
              <a:spcBef>
                <a:spcPts val="0"/>
              </a:spcBef>
              <a:buNone/>
              <a:defRPr b="0" i="0" sz="800" u="none" cap="none" strike="noStrike">
                <a:solidFill>
                  <a:srgbClr val="FFFFFF"/>
                </a:solidFill>
                <a:latin typeface="Source Sans Pro"/>
                <a:ea typeface="Source Sans Pro"/>
                <a:cs typeface="Source Sans Pro"/>
                <a:sym typeface="Source Sans Pro"/>
              </a:defRPr>
            </a:lvl8pPr>
            <a:lvl9pPr indent="0" lvl="8" marL="0" marR="0" rtl="0" algn="l">
              <a:spcBef>
                <a:spcPts val="0"/>
              </a:spcBef>
              <a:buNone/>
              <a:defRPr b="0" i="0" sz="800" u="none" cap="none" strike="noStrike">
                <a:solidFill>
                  <a:srgbClr val="FFFFFF"/>
                </a:solidFill>
                <a:latin typeface="Source Sans Pro"/>
                <a:ea typeface="Source Sans Pro"/>
                <a:cs typeface="Source Sans Pro"/>
                <a:sym typeface="Source Sans Pro"/>
              </a:defRPr>
            </a:lvl9pPr>
          </a:lstStyle>
          <a:p>
            <a:pPr indent="0" lvl="0" marL="0" rtl="0" algn="l">
              <a:spcBef>
                <a:spcPts val="0"/>
              </a:spcBef>
              <a:spcAft>
                <a:spcPts val="0"/>
              </a:spcAft>
              <a:buNone/>
            </a:pPr>
            <a:fld id="{00000000-1234-1234-1234-123412341234}" type="slidenum">
              <a:rPr lang="en-US"/>
              <a:t>‹#›</a:t>
            </a:fld>
            <a:endParaRPr/>
          </a:p>
        </p:txBody>
      </p:sp>
      <p:cxnSp>
        <p:nvCxnSpPr>
          <p:cNvPr id="16" name="Google Shape;16;p1"/>
          <p:cNvCxnSpPr/>
          <p:nvPr/>
        </p:nvCxnSpPr>
        <p:spPr>
          <a:xfrm>
            <a:off x="1193532" y="1897380"/>
            <a:ext cx="9966960" cy="0"/>
          </a:xfrm>
          <a:prstGeom prst="straightConnector1">
            <a:avLst/>
          </a:prstGeom>
          <a:noFill/>
          <a:ln cap="flat" cmpd="sng" w="12700">
            <a:solidFill>
              <a:srgbClr val="FEFEFE"/>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 name="Shape 25"/>
        <p:cNvGrpSpPr/>
        <p:nvPr/>
      </p:nvGrpSpPr>
      <p:grpSpPr>
        <a:xfrm>
          <a:off x="0" y="0"/>
          <a:ext cx="0" cy="0"/>
          <a:chOff x="0" y="0"/>
          <a:chExt cx="0" cy="0"/>
        </a:xfrm>
      </p:grpSpPr>
      <p:sp>
        <p:nvSpPr>
          <p:cNvPr id="26" name="Google Shape;26;p3"/>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3"/>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Autofit/>
          </a:bodyPr>
          <a:lstStyle>
            <a:lvl1pPr indent="-342900" lvl="0" marL="457200" marR="0" rtl="0" algn="l">
              <a:lnSpc>
                <a:spcPct val="120000"/>
              </a:lnSpc>
              <a:spcBef>
                <a:spcPts val="1200"/>
              </a:spcBef>
              <a:spcAft>
                <a:spcPts val="0"/>
              </a:spcAft>
              <a:buClr>
                <a:schemeClr val="accent1"/>
              </a:buClr>
              <a:buSzPts val="1800"/>
              <a:buFont typeface="Calibri"/>
              <a:buChar char=" "/>
              <a:defRPr b="0" i="0" sz="1800" u="none" cap="none" strike="noStrike">
                <a:solidFill>
                  <a:srgbClr val="3F3F3F"/>
                </a:solidFill>
                <a:latin typeface="Source Sans Pro"/>
                <a:ea typeface="Source Sans Pro"/>
                <a:cs typeface="Source Sans Pro"/>
                <a:sym typeface="Source Sans Pro"/>
              </a:defRPr>
            </a:lvl1pPr>
            <a:lvl2pPr indent="-330200" lvl="1" marL="914400" marR="0" rtl="0" algn="l">
              <a:lnSpc>
                <a:spcPct val="100000"/>
              </a:lnSpc>
              <a:spcBef>
                <a:spcPts val="200"/>
              </a:spcBef>
              <a:spcAft>
                <a:spcPts val="0"/>
              </a:spcAft>
              <a:buClr>
                <a:srgbClr val="3F3F3F"/>
              </a:buClr>
              <a:buSzPts val="1600"/>
              <a:buFont typeface="Calibri"/>
              <a:buChar char="◦"/>
              <a:defRPr b="0" i="0" sz="1600" u="none" cap="none" strike="noStrike">
                <a:solidFill>
                  <a:srgbClr val="3F3F3F"/>
                </a:solidFill>
                <a:latin typeface="Source Sans Pro"/>
                <a:ea typeface="Source Sans Pro"/>
                <a:cs typeface="Source Sans Pro"/>
                <a:sym typeface="Source Sans Pro"/>
              </a:defRPr>
            </a:lvl2pPr>
            <a:lvl3pPr indent="-304800" lvl="2" marL="1371600" marR="0" rtl="0" algn="l">
              <a:lnSpc>
                <a:spcPct val="100000"/>
              </a:lnSpc>
              <a:spcBef>
                <a:spcPts val="400"/>
              </a:spcBef>
              <a:spcAft>
                <a:spcPts val="0"/>
              </a:spcAft>
              <a:buClr>
                <a:srgbClr val="3F3F3F"/>
              </a:buClr>
              <a:buSzPts val="1200"/>
              <a:buFont typeface="Calibri"/>
              <a:buChar char="◦"/>
              <a:defRPr b="0" i="0" sz="1200" u="none" cap="none" strike="noStrike">
                <a:solidFill>
                  <a:srgbClr val="3F3F3F"/>
                </a:solidFill>
                <a:latin typeface="Source Sans Pro"/>
                <a:ea typeface="Source Sans Pro"/>
                <a:cs typeface="Source Sans Pro"/>
                <a:sym typeface="Source Sans Pro"/>
              </a:defRPr>
            </a:lvl3pPr>
            <a:lvl4pPr indent="-304800" lvl="3" marL="1828800" marR="0" rtl="0" algn="l">
              <a:lnSpc>
                <a:spcPct val="100000"/>
              </a:lnSpc>
              <a:spcBef>
                <a:spcPts val="400"/>
              </a:spcBef>
              <a:spcAft>
                <a:spcPts val="0"/>
              </a:spcAft>
              <a:buClr>
                <a:srgbClr val="3F3F3F"/>
              </a:buClr>
              <a:buSzPts val="1200"/>
              <a:buFont typeface="Calibri"/>
              <a:buChar char="◦"/>
              <a:defRPr b="0" i="0" sz="1200" u="none" cap="none" strike="noStrike">
                <a:solidFill>
                  <a:srgbClr val="3F3F3F"/>
                </a:solidFill>
                <a:latin typeface="Source Sans Pro"/>
                <a:ea typeface="Source Sans Pro"/>
                <a:cs typeface="Source Sans Pro"/>
                <a:sym typeface="Source Sans Pro"/>
              </a:defRPr>
            </a:lvl4pPr>
            <a:lvl5pPr indent="-304800" lvl="4" marL="2286000" marR="0" rtl="0" algn="l">
              <a:lnSpc>
                <a:spcPct val="100000"/>
              </a:lnSpc>
              <a:spcBef>
                <a:spcPts val="400"/>
              </a:spcBef>
              <a:spcAft>
                <a:spcPts val="0"/>
              </a:spcAft>
              <a:buClr>
                <a:srgbClr val="3F3F3F"/>
              </a:buClr>
              <a:buSzPts val="1200"/>
              <a:buFont typeface="Calibri"/>
              <a:buChar char="◦"/>
              <a:defRPr b="0" i="0" sz="1200" u="none" cap="none" strike="noStrike">
                <a:solidFill>
                  <a:srgbClr val="3F3F3F"/>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Source Sans Pro"/>
                <a:ea typeface="Source Sans Pro"/>
                <a:cs typeface="Source Sans Pro"/>
                <a:sym typeface="Source Sans Pro"/>
              </a:defRPr>
            </a:lvl9pPr>
          </a:lstStyle>
          <a:p/>
        </p:txBody>
      </p:sp>
      <p:sp>
        <p:nvSpPr>
          <p:cNvPr id="29" name="Google Shape;29;p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0" name="Google Shape;30;p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FFFFFF"/>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1" name="Google Shape;31;p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800" u="none" cap="none" strike="noStrike">
                <a:solidFill>
                  <a:srgbClr val="FFFFFF"/>
                </a:solidFill>
                <a:latin typeface="Source Sans Pro"/>
                <a:ea typeface="Source Sans Pro"/>
                <a:cs typeface="Source Sans Pro"/>
                <a:sym typeface="Source Sans Pro"/>
              </a:defRPr>
            </a:lvl1pPr>
            <a:lvl2pPr indent="0" lvl="1" marL="0" marR="0" rtl="0" algn="l">
              <a:spcBef>
                <a:spcPts val="0"/>
              </a:spcBef>
              <a:buNone/>
              <a:defRPr b="0" i="0" sz="800" u="none" cap="none" strike="noStrike">
                <a:solidFill>
                  <a:srgbClr val="FFFFFF"/>
                </a:solidFill>
                <a:latin typeface="Source Sans Pro"/>
                <a:ea typeface="Source Sans Pro"/>
                <a:cs typeface="Source Sans Pro"/>
                <a:sym typeface="Source Sans Pro"/>
              </a:defRPr>
            </a:lvl2pPr>
            <a:lvl3pPr indent="0" lvl="2" marL="0" marR="0" rtl="0" algn="l">
              <a:spcBef>
                <a:spcPts val="0"/>
              </a:spcBef>
              <a:buNone/>
              <a:defRPr b="0" i="0" sz="800" u="none" cap="none" strike="noStrike">
                <a:solidFill>
                  <a:srgbClr val="FFFFFF"/>
                </a:solidFill>
                <a:latin typeface="Source Sans Pro"/>
                <a:ea typeface="Source Sans Pro"/>
                <a:cs typeface="Source Sans Pro"/>
                <a:sym typeface="Source Sans Pro"/>
              </a:defRPr>
            </a:lvl3pPr>
            <a:lvl4pPr indent="0" lvl="3" marL="0" marR="0" rtl="0" algn="l">
              <a:spcBef>
                <a:spcPts val="0"/>
              </a:spcBef>
              <a:buNone/>
              <a:defRPr b="0" i="0" sz="800" u="none" cap="none" strike="noStrike">
                <a:solidFill>
                  <a:srgbClr val="FFFFFF"/>
                </a:solidFill>
                <a:latin typeface="Source Sans Pro"/>
                <a:ea typeface="Source Sans Pro"/>
                <a:cs typeface="Source Sans Pro"/>
                <a:sym typeface="Source Sans Pro"/>
              </a:defRPr>
            </a:lvl4pPr>
            <a:lvl5pPr indent="0" lvl="4" marL="0" marR="0" rtl="0" algn="l">
              <a:spcBef>
                <a:spcPts val="0"/>
              </a:spcBef>
              <a:buNone/>
              <a:defRPr b="0" i="0" sz="800" u="none" cap="none" strike="noStrike">
                <a:solidFill>
                  <a:srgbClr val="FFFFFF"/>
                </a:solidFill>
                <a:latin typeface="Source Sans Pro"/>
                <a:ea typeface="Source Sans Pro"/>
                <a:cs typeface="Source Sans Pro"/>
                <a:sym typeface="Source Sans Pro"/>
              </a:defRPr>
            </a:lvl5pPr>
            <a:lvl6pPr indent="0" lvl="5" marL="0" marR="0" rtl="0" algn="l">
              <a:spcBef>
                <a:spcPts val="0"/>
              </a:spcBef>
              <a:buNone/>
              <a:defRPr b="0" i="0" sz="800" u="none" cap="none" strike="noStrike">
                <a:solidFill>
                  <a:srgbClr val="FFFFFF"/>
                </a:solidFill>
                <a:latin typeface="Source Sans Pro"/>
                <a:ea typeface="Source Sans Pro"/>
                <a:cs typeface="Source Sans Pro"/>
                <a:sym typeface="Source Sans Pro"/>
              </a:defRPr>
            </a:lvl6pPr>
            <a:lvl7pPr indent="0" lvl="6" marL="0" marR="0" rtl="0" algn="l">
              <a:spcBef>
                <a:spcPts val="0"/>
              </a:spcBef>
              <a:buNone/>
              <a:defRPr b="0" i="0" sz="800" u="none" cap="none" strike="noStrike">
                <a:solidFill>
                  <a:srgbClr val="FFFFFF"/>
                </a:solidFill>
                <a:latin typeface="Source Sans Pro"/>
                <a:ea typeface="Source Sans Pro"/>
                <a:cs typeface="Source Sans Pro"/>
                <a:sym typeface="Source Sans Pro"/>
              </a:defRPr>
            </a:lvl7pPr>
            <a:lvl8pPr indent="0" lvl="7" marL="0" marR="0" rtl="0" algn="l">
              <a:spcBef>
                <a:spcPts val="0"/>
              </a:spcBef>
              <a:buNone/>
              <a:defRPr b="0" i="0" sz="800" u="none" cap="none" strike="noStrike">
                <a:solidFill>
                  <a:srgbClr val="FFFFFF"/>
                </a:solidFill>
                <a:latin typeface="Source Sans Pro"/>
                <a:ea typeface="Source Sans Pro"/>
                <a:cs typeface="Source Sans Pro"/>
                <a:sym typeface="Source Sans Pro"/>
              </a:defRPr>
            </a:lvl8pPr>
            <a:lvl9pPr indent="0" lvl="8" marL="0" marR="0" rtl="0" algn="l">
              <a:spcBef>
                <a:spcPts val="0"/>
              </a:spcBef>
              <a:buNone/>
              <a:defRPr b="0" i="0" sz="800" u="none" cap="none" strike="noStrike">
                <a:solidFill>
                  <a:srgbClr val="FFFFFF"/>
                </a:solidFill>
                <a:latin typeface="Source Sans Pro"/>
                <a:ea typeface="Source Sans Pro"/>
                <a:cs typeface="Source Sans Pro"/>
                <a:sym typeface="Source Sans Pro"/>
              </a:defRPr>
            </a:lvl9pPr>
          </a:lstStyle>
          <a:p>
            <a:pPr indent="0" lvl="0" marL="0" rtl="0" algn="l">
              <a:spcBef>
                <a:spcPts val="0"/>
              </a:spcBef>
              <a:spcAft>
                <a:spcPts val="0"/>
              </a:spcAft>
              <a:buNone/>
            </a:pPr>
            <a:fld id="{00000000-1234-1234-1234-123412341234}" type="slidenum">
              <a:rPr lang="en-US"/>
              <a:t>‹#›</a:t>
            </a:fld>
            <a:endParaRPr/>
          </a:p>
        </p:txBody>
      </p:sp>
      <p:cxnSp>
        <p:nvCxnSpPr>
          <p:cNvPr id="32" name="Google Shape;32;p3"/>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s://globaltaiwan.org/" TargetMode="External"/><Relationship Id="rId10" Type="http://schemas.openxmlformats.org/officeDocument/2006/relationships/hyperlink" Target="https://www.metmuseum.org/toah/keywords/east-asia/" TargetMode="External"/><Relationship Id="rId13" Type="http://schemas.openxmlformats.org/officeDocument/2006/relationships/hyperlink" Target="https://www.brookings.edu/center/center-for-east-asia-policy-studies/" TargetMode="External"/><Relationship Id="rId12" Type="http://schemas.openxmlformats.org/officeDocument/2006/relationships/hyperlink" Target="https://www.csis.org/programs/asia-progra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nrc.elliott.gwu.edu/k-12-global-competencies-program/" TargetMode="External"/><Relationship Id="rId4" Type="http://schemas.openxmlformats.org/officeDocument/2006/relationships/hyperlink" Target="https://nrc.elliott.gwu.edu/hotspots-minute-podcast/" TargetMode="External"/><Relationship Id="rId9" Type="http://schemas.openxmlformats.org/officeDocument/2006/relationships/hyperlink" Target="https://www.utc.edu/asia-program/2017lessonplans.php" TargetMode="External"/><Relationship Id="rId14" Type="http://schemas.openxmlformats.org/officeDocument/2006/relationships/image" Target="../media/image20.png"/><Relationship Id="rId5" Type="http://schemas.openxmlformats.org/officeDocument/2006/relationships/hyperlink" Target="https://forms.gle/FTZyfR6DjUvFiDYA6" TargetMode="External"/><Relationship Id="rId6" Type="http://schemas.openxmlformats.org/officeDocument/2006/relationships/hyperlink" Target="https://library.gwu.edu/grc" TargetMode="External"/><Relationship Id="rId7" Type="http://schemas.openxmlformats.org/officeDocument/2006/relationships/hyperlink" Target="http://www.mauracullen.com/wp-content/uploads/2014/09/35-Dumb-Things-Well-Intended-People-Say-Dr.-Maura-Cullen.pdf" TargetMode="External"/><Relationship Id="rId8" Type="http://schemas.openxmlformats.org/officeDocument/2006/relationships/hyperlink" Target="https://drive.google.com/file/d/1ppSUZuifBRfZs0Q0Ln20b-IK5D2sVtab/view?usp=sharing"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thesejongsociety.org/" TargetMode="External"/><Relationship Id="rId10" Type="http://schemas.openxmlformats.org/officeDocument/2006/relationships/hyperlink" Target="https://chinaus-icas.org/" TargetMode="External"/><Relationship Id="rId13" Type="http://schemas.openxmlformats.org/officeDocument/2006/relationships/hyperlink" Target="http://www.us-jpri.org/en/" TargetMode="External"/><Relationship Id="rId12" Type="http://schemas.openxmlformats.org/officeDocument/2006/relationships/hyperlink" Target="http://keia.org/"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brookings.edu/center/center-for-east-asia-policy-studies/" TargetMode="External"/><Relationship Id="rId4" Type="http://schemas.openxmlformats.org/officeDocument/2006/relationships/hyperlink" Target="https://project2049.net/" TargetMode="External"/><Relationship Id="rId9" Type="http://schemas.openxmlformats.org/officeDocument/2006/relationships/hyperlink" Target="https://www.cnas.org/research/asia-pacific-security" TargetMode="External"/><Relationship Id="rId14" Type="http://schemas.openxmlformats.org/officeDocument/2006/relationships/image" Target="../media/image22.jpg"/><Relationship Id="rId5" Type="http://schemas.openxmlformats.org/officeDocument/2006/relationships/hyperlink" Target="https://www.heritage.org/asia" TargetMode="External"/><Relationship Id="rId6" Type="http://schemas.openxmlformats.org/officeDocument/2006/relationships/hyperlink" Target="https://carnegieendowment.org/programs/asia/" TargetMode="External"/><Relationship Id="rId7" Type="http://schemas.openxmlformats.org/officeDocument/2006/relationships/hyperlink" Target="https://www.usip.org/about/centers/asia-center" TargetMode="External"/><Relationship Id="rId8" Type="http://schemas.openxmlformats.org/officeDocument/2006/relationships/hyperlink" Target="https://www.aei.org/asi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nrc.elliott.gwu.edu/" TargetMode="External"/><Relationship Id="rId4" Type="http://schemas.openxmlformats.org/officeDocument/2006/relationships/hyperlink" Target="mailto:gweanrc@gw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hyperlink" Target="https://www.brown.edu/academics/education-alliance/teaching-diverse-learners/strategies-0/culturally-responsive-teaching-0" TargetMode="External"/><Relationship Id="rId13" Type="http://schemas.openxmlformats.org/officeDocument/2006/relationships/hyperlink" Target="https://pbismissouri.org/wp-content/uploads/2017/12/6A_HO2_-Culturally-Responsive-lessonplans1.pdf" TargetMode="External"/><Relationship Id="rId12" Type="http://schemas.openxmlformats.org/officeDocument/2006/relationships/hyperlink" Target="https://www.prodigygame.com/blog/wp-content/uploads/Culturally-Responsive-Teaching-Strategies-and-Examples.pd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brown.edu/academics/education-alliance/teaching-diverse-learners/positive-perspectives-parents-and-families" TargetMode="External"/><Relationship Id="rId4" Type="http://schemas.openxmlformats.org/officeDocument/2006/relationships/hyperlink" Target="http://www.brown.edu/academics/education-alliance/teaching-diverse-learners/communications-high-expectations" TargetMode="External"/><Relationship Id="rId9" Type="http://schemas.openxmlformats.org/officeDocument/2006/relationships/hyperlink" Target="http://www.brown.edu/academics/education-alliance/teaching-diverse-learners/teacher-facilitator" TargetMode="External"/><Relationship Id="rId5" Type="http://schemas.openxmlformats.org/officeDocument/2006/relationships/hyperlink" Target="http://www.brown.edu/academics/education-alliance/teaching-diverse-learners/learning-within-context-culture" TargetMode="External"/><Relationship Id="rId6" Type="http://schemas.openxmlformats.org/officeDocument/2006/relationships/hyperlink" Target="http://www.brown.edu/academics/education-alliance/teaching-diverse-learners/student-centered-instruction" TargetMode="External"/><Relationship Id="rId7" Type="http://schemas.openxmlformats.org/officeDocument/2006/relationships/hyperlink" Target="http://www.brown.edu/academics/education-alliance/teaching-diverse-learners/culturally-mediated-instruction" TargetMode="External"/><Relationship Id="rId8" Type="http://schemas.openxmlformats.org/officeDocument/2006/relationships/hyperlink" Target="http://www.brown.edu/academics/education-alliance/teaching-diverse-learners/reshaping-curriculu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chegg.com/textbooks/culturally-responsive-teaching-and-the-brain-1st-edition-9781483308012-1483308014?c_id=sem&amp;c_id=sem&amp;utm_source=google&amp;utm_medium=cpc&amp;utm_campaign=tb--long_tail-googleshopping_group6&amp;utm_content=PRODUCT_GROUP&amp;gclid=EAIaIQobChMI5_SMh8-X5wIVR9yGCh2F6Q1XEAQYASABEgKRHvD_BwE&amp;gclsrc=aw.ds"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hyperlink" Target="https://www.bbc.com/news/world/asia" TargetMode="External"/><Relationship Id="rId13" Type="http://schemas.openxmlformats.org/officeDocument/2006/relationships/image" Target="../media/image21.png"/><Relationship Id="rId12" Type="http://schemas.openxmlformats.org/officeDocument/2006/relationships/hyperlink" Target="https://www.straitstimes.com/asia/east-asia"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forms.gle/YWhqH63jrcnDVBmeA" TargetMode="External"/><Relationship Id="rId4" Type="http://schemas.openxmlformats.org/officeDocument/2006/relationships/hyperlink" Target="https://www.scmp.com/news/asia/east-asia" TargetMode="External"/><Relationship Id="rId9"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hyperlink" Target="https://theconversation.com/us/topics/east-asia-17135" TargetMode="External"/><Relationship Id="rId7" Type="http://schemas.openxmlformats.org/officeDocument/2006/relationships/image" Target="../media/image12.png"/><Relationship Id="rId8" Type="http://schemas.openxmlformats.org/officeDocument/2006/relationships/hyperlink" Target="https://apnews.com/EastAsi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13" name="Shape 113"/>
        <p:cNvGrpSpPr/>
        <p:nvPr/>
      </p:nvGrpSpPr>
      <p:grpSpPr>
        <a:xfrm>
          <a:off x="0" y="0"/>
          <a:ext cx="0" cy="0"/>
          <a:chOff x="0" y="0"/>
          <a:chExt cx="0" cy="0"/>
        </a:xfrm>
      </p:grpSpPr>
      <p:pic>
        <p:nvPicPr>
          <p:cNvPr id="114" name="Google Shape;114;p15"/>
          <p:cNvPicPr preferRelativeResize="0"/>
          <p:nvPr/>
        </p:nvPicPr>
        <p:blipFill rotWithShape="1">
          <a:blip r:embed="rId3">
            <a:alphaModFix/>
          </a:blip>
          <a:srcRect b="-1" l="26448" r="0" t="0"/>
          <a:stretch/>
        </p:blipFill>
        <p:spPr>
          <a:xfrm>
            <a:off x="16" y="10"/>
            <a:ext cx="7556889" cy="6857990"/>
          </a:xfrm>
          <a:prstGeom prst="rect">
            <a:avLst/>
          </a:prstGeom>
          <a:noFill/>
          <a:ln>
            <a:noFill/>
          </a:ln>
        </p:spPr>
      </p:pic>
      <p:sp>
        <p:nvSpPr>
          <p:cNvPr id="115" name="Google Shape;115;p15"/>
          <p:cNvSpPr/>
          <p:nvPr/>
        </p:nvSpPr>
        <p:spPr>
          <a:xfrm>
            <a:off x="7556905" y="0"/>
            <a:ext cx="4641315" cy="6858000"/>
          </a:xfrm>
          <a:prstGeom prst="rect">
            <a:avLst/>
          </a:pr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txBox="1"/>
          <p:nvPr>
            <p:ph type="ctrTitle"/>
          </p:nvPr>
        </p:nvSpPr>
        <p:spPr>
          <a:xfrm>
            <a:off x="8047939" y="640080"/>
            <a:ext cx="3659246" cy="285032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3600">
                <a:solidFill>
                  <a:srgbClr val="FFFFFF"/>
                </a:solidFill>
              </a:rPr>
              <a:t>Incorporating East Asian Topics in Lesson Plans: Case Study on Taiwan</a:t>
            </a:r>
            <a:endParaRPr sz="4600">
              <a:solidFill>
                <a:srgbClr val="FFFFFF"/>
              </a:solidFill>
            </a:endParaRPr>
          </a:p>
        </p:txBody>
      </p:sp>
      <p:sp>
        <p:nvSpPr>
          <p:cNvPr id="117" name="Google Shape;117;p15"/>
          <p:cNvSpPr txBox="1"/>
          <p:nvPr>
            <p:ph idx="1" type="subTitle"/>
          </p:nvPr>
        </p:nvSpPr>
        <p:spPr>
          <a:xfrm>
            <a:off x="7556912" y="3812150"/>
            <a:ext cx="4641300" cy="15966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1800"/>
              <a:buNone/>
            </a:pPr>
            <a:r>
              <a:rPr b="1" lang="en-US" sz="1800">
                <a:solidFill>
                  <a:srgbClr val="FFFFFF"/>
                </a:solidFill>
              </a:rPr>
              <a:t>BY SHRUTHI NAGARAJAN</a:t>
            </a:r>
            <a:endParaRPr b="1"/>
          </a:p>
          <a:p>
            <a:pPr indent="0" lvl="0" marL="0" rtl="0" algn="ctr">
              <a:lnSpc>
                <a:spcPct val="120000"/>
              </a:lnSpc>
              <a:spcBef>
                <a:spcPts val="1400"/>
              </a:spcBef>
              <a:spcAft>
                <a:spcPts val="0"/>
              </a:spcAft>
              <a:buSzPts val="1800"/>
              <a:buNone/>
            </a:pPr>
            <a:r>
              <a:rPr b="1" lang="en-US" sz="1800">
                <a:solidFill>
                  <a:srgbClr val="FFFFFF"/>
                </a:solidFill>
              </a:rPr>
              <a:t>and</a:t>
            </a:r>
            <a:r>
              <a:rPr b="1" lang="en-US"/>
              <a:t> </a:t>
            </a:r>
            <a:r>
              <a:rPr b="1" lang="en-US" sz="1800">
                <a:solidFill>
                  <a:srgbClr val="FFFFFF"/>
                </a:solidFill>
              </a:rPr>
              <a:t>AIKA OKISHIGE</a:t>
            </a:r>
            <a:endParaRPr b="1" sz="1800">
              <a:solidFill>
                <a:srgbClr val="FFFFFF"/>
              </a:solidFill>
            </a:endParaRPr>
          </a:p>
        </p:txBody>
      </p:sp>
      <p:cxnSp>
        <p:nvCxnSpPr>
          <p:cNvPr id="118" name="Google Shape;118;p15"/>
          <p:cNvCxnSpPr/>
          <p:nvPr/>
        </p:nvCxnSpPr>
        <p:spPr>
          <a:xfrm>
            <a:off x="8185922" y="3651268"/>
            <a:ext cx="3383280" cy="0"/>
          </a:xfrm>
          <a:prstGeom prst="straightConnector1">
            <a:avLst/>
          </a:prstGeom>
          <a:noFill/>
          <a:ln cap="flat" cmpd="sng" w="19050">
            <a:solidFill>
              <a:schemeClr val="accent1"/>
            </a:solidFill>
            <a:prstDash val="solid"/>
            <a:round/>
            <a:headEnd len="sm" w="sm" type="none"/>
            <a:tailEnd len="sm" w="sm" type="none"/>
          </a:ln>
        </p:spPr>
      </p:cxnSp>
      <p:pic>
        <p:nvPicPr>
          <p:cNvPr id="119" name="Google Shape;119;p15"/>
          <p:cNvPicPr preferRelativeResize="0"/>
          <p:nvPr/>
        </p:nvPicPr>
        <p:blipFill>
          <a:blip r:embed="rId4">
            <a:alphaModFix/>
          </a:blip>
          <a:stretch>
            <a:fillRect/>
          </a:stretch>
        </p:blipFill>
        <p:spPr>
          <a:xfrm>
            <a:off x="25" y="0"/>
            <a:ext cx="7556875" cy="6858001"/>
          </a:xfrm>
          <a:prstGeom prst="rect">
            <a:avLst/>
          </a:prstGeom>
          <a:noFill/>
          <a:ln>
            <a:noFill/>
          </a:ln>
        </p:spPr>
      </p:pic>
      <p:pic>
        <p:nvPicPr>
          <p:cNvPr id="120" name="Google Shape;120;p15"/>
          <p:cNvPicPr preferRelativeResize="0"/>
          <p:nvPr/>
        </p:nvPicPr>
        <p:blipFill>
          <a:blip r:embed="rId5">
            <a:alphaModFix/>
          </a:blip>
          <a:stretch>
            <a:fillRect/>
          </a:stretch>
        </p:blipFill>
        <p:spPr>
          <a:xfrm>
            <a:off x="8367625" y="5311000"/>
            <a:ext cx="3103176" cy="101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4"/>
          <p:cNvSpPr txBox="1"/>
          <p:nvPr>
            <p:ph type="title"/>
          </p:nvPr>
        </p:nvSpPr>
        <p:spPr>
          <a:xfrm>
            <a:off x="1097276" y="286600"/>
            <a:ext cx="7616400" cy="1450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Arial"/>
              <a:buNone/>
            </a:pPr>
            <a:r>
              <a:rPr lang="en-US"/>
              <a:t>Culturally Responsive </a:t>
            </a:r>
            <a:endParaRPr/>
          </a:p>
          <a:p>
            <a:pPr indent="0" lvl="0" marL="0" rtl="0" algn="l">
              <a:lnSpc>
                <a:spcPct val="90000"/>
              </a:lnSpc>
              <a:spcBef>
                <a:spcPts val="0"/>
              </a:spcBef>
              <a:spcAft>
                <a:spcPts val="0"/>
              </a:spcAft>
              <a:buClr>
                <a:srgbClr val="3F3F3F"/>
              </a:buClr>
              <a:buSzPts val="4400"/>
              <a:buFont typeface="Arial"/>
              <a:buNone/>
            </a:pPr>
            <a:r>
              <a:rPr lang="en-US"/>
              <a:t>Lesson Plan</a:t>
            </a:r>
            <a:endParaRPr/>
          </a:p>
        </p:txBody>
      </p:sp>
      <p:sp>
        <p:nvSpPr>
          <p:cNvPr id="239" name="Google Shape;239;p24"/>
          <p:cNvSpPr txBox="1"/>
          <p:nvPr/>
        </p:nvSpPr>
        <p:spPr>
          <a:xfrm>
            <a:off x="526569" y="2251922"/>
            <a:ext cx="9330600" cy="630000"/>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Clr>
                <a:schemeClr val="dk1"/>
              </a:buClr>
              <a:buSzPts val="1900"/>
              <a:buFont typeface="Source Sans Pro"/>
              <a:buNone/>
            </a:pPr>
            <a:r>
              <a:rPr b="1" lang="en-US" sz="3000">
                <a:solidFill>
                  <a:schemeClr val="dk1"/>
                </a:solidFill>
                <a:latin typeface="Source Sans Pro"/>
                <a:ea typeface="Source Sans Pro"/>
                <a:cs typeface="Source Sans Pro"/>
                <a:sym typeface="Source Sans Pro"/>
              </a:rPr>
              <a:t>How does NRC create a lesson Plan?</a:t>
            </a:r>
            <a:endParaRPr b="1" sz="3000"/>
          </a:p>
        </p:txBody>
      </p:sp>
      <p:sp>
        <p:nvSpPr>
          <p:cNvPr id="240" name="Google Shape;240;p24"/>
          <p:cNvSpPr txBox="1"/>
          <p:nvPr/>
        </p:nvSpPr>
        <p:spPr>
          <a:xfrm>
            <a:off x="526575" y="2731475"/>
            <a:ext cx="11139600" cy="3499500"/>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None/>
            </a:pPr>
            <a:r>
              <a:rPr b="1" lang="en-US" sz="2400">
                <a:solidFill>
                  <a:schemeClr val="dk1"/>
                </a:solidFill>
                <a:latin typeface="Source Sans Pro"/>
                <a:ea typeface="Source Sans Pro"/>
                <a:cs typeface="Source Sans Pro"/>
                <a:sym typeface="Source Sans Pro"/>
              </a:rPr>
              <a:t>3. </a:t>
            </a:r>
            <a:r>
              <a:rPr b="1" lang="en-US" sz="2400">
                <a:solidFill>
                  <a:schemeClr val="dk1"/>
                </a:solidFill>
                <a:latin typeface="Source Sans Pro"/>
                <a:ea typeface="Source Sans Pro"/>
                <a:cs typeface="Source Sans Pro"/>
                <a:sym typeface="Source Sans Pro"/>
              </a:rPr>
              <a:t>Consult scholars and experts in the field</a:t>
            </a:r>
            <a:endParaRPr b="1" sz="2400">
              <a:solidFill>
                <a:schemeClr val="dk1"/>
              </a:solidFill>
              <a:latin typeface="Source Sans Pro"/>
              <a:ea typeface="Source Sans Pro"/>
              <a:cs typeface="Source Sans Pro"/>
              <a:sym typeface="Source Sans Pro"/>
            </a:endParaRPr>
          </a:p>
          <a:p>
            <a:pPr indent="-381000" lvl="0" marL="914400" rtl="0" algn="l">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Discuss what relevant elements would be valuable for students to learn </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Dive deeper into the issue and receive various perspectives on the topic</a:t>
            </a:r>
            <a:endParaRPr sz="2400">
              <a:solidFill>
                <a:schemeClr val="dk1"/>
              </a:solidFill>
              <a:latin typeface="Source Sans Pro"/>
              <a:ea typeface="Source Sans Pro"/>
              <a:cs typeface="Source Sans Pro"/>
              <a:sym typeface="Source Sans Pro"/>
            </a:endParaRPr>
          </a:p>
          <a:p>
            <a:pPr indent="-381000" lvl="1" marL="13716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This specifically helps us build a more culturally responsive Lesson Plan- by avoiding bias, political-social issues, etc.   </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Ask if there are helpful and interesting resources (books, articles, and data, etc)</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Review if the lesson plan is teacher/student friendly</a:t>
            </a:r>
            <a:endParaRPr sz="2400">
              <a:solidFill>
                <a:schemeClr val="dk1"/>
              </a:solidFill>
              <a:latin typeface="Source Sans Pro"/>
              <a:ea typeface="Source Sans Pro"/>
              <a:cs typeface="Source Sans Pro"/>
              <a:sym typeface="Source Sans Pro"/>
            </a:endParaRPr>
          </a:p>
          <a:p>
            <a:pPr indent="0" lvl="0" marL="914400" marR="0" rtl="0" algn="l">
              <a:lnSpc>
                <a:spcPct val="100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p:txBody>
      </p:sp>
      <p:pic>
        <p:nvPicPr>
          <p:cNvPr id="241" name="Google Shape;241;p24"/>
          <p:cNvPicPr preferRelativeResize="0"/>
          <p:nvPr/>
        </p:nvPicPr>
        <p:blipFill>
          <a:blip r:embed="rId3">
            <a:alphaModFix/>
          </a:blip>
          <a:stretch>
            <a:fillRect/>
          </a:stretch>
        </p:blipFill>
        <p:spPr>
          <a:xfrm>
            <a:off x="9173850" y="286600"/>
            <a:ext cx="2492325" cy="1450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Culturally Responsive </a:t>
            </a:r>
            <a:endParaRPr/>
          </a:p>
          <a:p>
            <a:pPr indent="0" lvl="0" marL="0" rtl="0" algn="l">
              <a:spcBef>
                <a:spcPts val="0"/>
              </a:spcBef>
              <a:spcAft>
                <a:spcPts val="0"/>
              </a:spcAft>
              <a:buNone/>
            </a:pPr>
            <a:r>
              <a:rPr lang="en-US"/>
              <a:t>Lesson Plan</a:t>
            </a:r>
            <a:endParaRPr/>
          </a:p>
        </p:txBody>
      </p:sp>
      <p:sp>
        <p:nvSpPr>
          <p:cNvPr id="248" name="Google Shape;248;p25"/>
          <p:cNvSpPr txBox="1"/>
          <p:nvPr>
            <p:ph idx="1" type="body"/>
          </p:nvPr>
        </p:nvSpPr>
        <p:spPr>
          <a:xfrm>
            <a:off x="758750" y="2607800"/>
            <a:ext cx="8355900" cy="3173400"/>
          </a:xfrm>
          <a:prstGeom prst="rect">
            <a:avLst/>
          </a:prstGeom>
        </p:spPr>
        <p:txBody>
          <a:bodyPr anchorCtr="0" anchor="t" bIns="45700" lIns="0" spcFirstLastPara="1" rIns="0" wrap="square" tIns="45700">
            <a:noAutofit/>
          </a:bodyPr>
          <a:lstStyle/>
          <a:p>
            <a:pPr indent="0" lvl="0" marL="0" rtl="0" algn="l">
              <a:lnSpc>
                <a:spcPct val="100000"/>
              </a:lnSpc>
              <a:spcBef>
                <a:spcPts val="0"/>
              </a:spcBef>
              <a:spcAft>
                <a:spcPts val="0"/>
              </a:spcAft>
              <a:buNone/>
            </a:pPr>
            <a:r>
              <a:rPr b="1" lang="en-US" sz="2400">
                <a:solidFill>
                  <a:schemeClr val="dk1"/>
                </a:solidFill>
              </a:rPr>
              <a:t>5. </a:t>
            </a:r>
            <a:r>
              <a:rPr b="1" lang="en-US" sz="2400">
                <a:solidFill>
                  <a:schemeClr val="dk1"/>
                </a:solidFill>
              </a:rPr>
              <a:t>Consult with teachers</a:t>
            </a:r>
            <a:endParaRPr sz="2400"/>
          </a:p>
          <a:p>
            <a:pPr indent="-381000" lvl="0" marL="457200" rtl="0" algn="l">
              <a:lnSpc>
                <a:spcPct val="100000"/>
              </a:lnSpc>
              <a:spcBef>
                <a:spcPts val="0"/>
              </a:spcBef>
              <a:spcAft>
                <a:spcPts val="0"/>
              </a:spcAft>
              <a:buSzPts val="2400"/>
              <a:buChar char="●"/>
            </a:pPr>
            <a:r>
              <a:rPr lang="en-US" sz="2400"/>
              <a:t>Consulting teachers helps us make the lesson plan more teacher-friendly.  </a:t>
            </a:r>
            <a:endParaRPr sz="2400"/>
          </a:p>
          <a:p>
            <a:pPr indent="-381000" lvl="0" marL="457200" rtl="0" algn="l">
              <a:lnSpc>
                <a:spcPct val="100000"/>
              </a:lnSpc>
              <a:spcBef>
                <a:spcPts val="0"/>
              </a:spcBef>
              <a:spcAft>
                <a:spcPts val="0"/>
              </a:spcAft>
              <a:buSzPts val="2400"/>
              <a:buChar char="●"/>
            </a:pPr>
            <a:r>
              <a:rPr lang="en-US" sz="2400"/>
              <a:t>Evaluate if the lesson allow students to learn what they cannot solely learn from textbooks.</a:t>
            </a:r>
            <a:endParaRPr sz="2400"/>
          </a:p>
          <a:p>
            <a:pPr indent="-381000" lvl="0" marL="457200" rtl="0" algn="l">
              <a:lnSpc>
                <a:spcPct val="100000"/>
              </a:lnSpc>
              <a:spcBef>
                <a:spcPts val="0"/>
              </a:spcBef>
              <a:spcAft>
                <a:spcPts val="0"/>
              </a:spcAft>
              <a:buSzPts val="2400"/>
              <a:buChar char="●"/>
            </a:pPr>
            <a:r>
              <a:rPr lang="en-US" sz="2400"/>
              <a:t>Helps us think from a  teacher’s perspective.</a:t>
            </a:r>
            <a:endParaRPr sz="2400"/>
          </a:p>
          <a:p>
            <a:pPr indent="-381000" lvl="0" marL="457200" rtl="0" algn="l">
              <a:lnSpc>
                <a:spcPct val="100000"/>
              </a:lnSpc>
              <a:spcBef>
                <a:spcPts val="0"/>
              </a:spcBef>
              <a:spcAft>
                <a:spcPts val="0"/>
              </a:spcAft>
              <a:buSzPts val="2400"/>
              <a:buChar char="●"/>
            </a:pPr>
            <a:r>
              <a:rPr lang="en-US" sz="2400"/>
              <a:t>Helps us understand teachers challenges on teaching East Asian subjects.</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Clr>
                <a:schemeClr val="dk1"/>
              </a:buClr>
              <a:buSzPts val="1100"/>
              <a:buFont typeface="Arial"/>
              <a:buNone/>
            </a:pPr>
            <a:r>
              <a:rPr b="1" lang="en-US" sz="2400">
                <a:solidFill>
                  <a:schemeClr val="dk1"/>
                </a:solidFill>
              </a:rPr>
              <a:t>6. Publish on the NRC website!</a:t>
            </a:r>
            <a:endParaRPr sz="2400"/>
          </a:p>
        </p:txBody>
      </p:sp>
      <p:sp>
        <p:nvSpPr>
          <p:cNvPr id="249" name="Google Shape;249;p25"/>
          <p:cNvSpPr txBox="1"/>
          <p:nvPr/>
        </p:nvSpPr>
        <p:spPr>
          <a:xfrm>
            <a:off x="1043875" y="1934325"/>
            <a:ext cx="8462700" cy="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chemeClr val="dk1"/>
                </a:solidFill>
                <a:latin typeface="Source Sans Pro"/>
                <a:ea typeface="Source Sans Pro"/>
                <a:cs typeface="Source Sans Pro"/>
                <a:sym typeface="Source Sans Pro"/>
              </a:rPr>
              <a:t>How does NRC create a lesson Plan?</a:t>
            </a:r>
            <a:endParaRPr b="1" sz="3000">
              <a:solidFill>
                <a:schemeClr val="dk1"/>
              </a:solidFill>
            </a:endParaRPr>
          </a:p>
        </p:txBody>
      </p:sp>
      <p:pic>
        <p:nvPicPr>
          <p:cNvPr id="250" name="Google Shape;250;p25"/>
          <p:cNvPicPr preferRelativeResize="0"/>
          <p:nvPr/>
        </p:nvPicPr>
        <p:blipFill>
          <a:blip r:embed="rId3">
            <a:alphaModFix/>
          </a:blip>
          <a:stretch>
            <a:fillRect/>
          </a:stretch>
        </p:blipFill>
        <p:spPr>
          <a:xfrm>
            <a:off x="9375813" y="3209313"/>
            <a:ext cx="2619375" cy="174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6"/>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Culturally Responsive </a:t>
            </a:r>
            <a:endParaRPr/>
          </a:p>
          <a:p>
            <a:pPr indent="0" lvl="0" marL="0" rtl="0" algn="l">
              <a:spcBef>
                <a:spcPts val="0"/>
              </a:spcBef>
              <a:spcAft>
                <a:spcPts val="0"/>
              </a:spcAft>
              <a:buClr>
                <a:schemeClr val="dk1"/>
              </a:buClr>
              <a:buSzPts val="1100"/>
              <a:buFont typeface="Arial"/>
              <a:buNone/>
            </a:pPr>
            <a:r>
              <a:rPr lang="en-US"/>
              <a:t>Lesson Plan Example</a:t>
            </a:r>
            <a:endParaRPr/>
          </a:p>
        </p:txBody>
      </p:sp>
      <p:sp>
        <p:nvSpPr>
          <p:cNvPr id="257" name="Google Shape;257;p26"/>
          <p:cNvSpPr txBox="1"/>
          <p:nvPr>
            <p:ph idx="1" type="body"/>
          </p:nvPr>
        </p:nvSpPr>
        <p:spPr>
          <a:xfrm>
            <a:off x="1097280" y="2108201"/>
            <a:ext cx="10058400" cy="37608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b="1" lang="en-US" sz="2400"/>
              <a:t>Example: Taiwan 228 incident</a:t>
            </a:r>
            <a:endParaRPr b="1" sz="2400"/>
          </a:p>
          <a:p>
            <a:pPr indent="-381000" lvl="0" marL="457200" rtl="0" algn="l">
              <a:spcBef>
                <a:spcPts val="1200"/>
              </a:spcBef>
              <a:spcAft>
                <a:spcPts val="0"/>
              </a:spcAft>
              <a:buSzPts val="2400"/>
              <a:buChar char="●"/>
            </a:pPr>
            <a:r>
              <a:rPr lang="en-US" sz="2400"/>
              <a:t>Podcast with a Taiwan visiting scholar on Taiwan 228 incident</a:t>
            </a:r>
            <a:endParaRPr sz="2400"/>
          </a:p>
          <a:p>
            <a:pPr indent="-381000" lvl="0" marL="457200" rtl="0" algn="l">
              <a:spcBef>
                <a:spcPts val="0"/>
              </a:spcBef>
              <a:spcAft>
                <a:spcPts val="0"/>
              </a:spcAft>
              <a:buSzPts val="2400"/>
              <a:buChar char="●"/>
            </a:pPr>
            <a:r>
              <a:rPr lang="en-US" sz="2400"/>
              <a:t>Collect resources regarding Taiwan 228 incident and its influence</a:t>
            </a:r>
            <a:endParaRPr sz="2400"/>
          </a:p>
          <a:p>
            <a:pPr indent="-381000" lvl="0" marL="457200" rtl="0" algn="l">
              <a:spcBef>
                <a:spcPts val="0"/>
              </a:spcBef>
              <a:spcAft>
                <a:spcPts val="0"/>
              </a:spcAft>
              <a:buSzPts val="2400"/>
              <a:buChar char="●"/>
            </a:pPr>
            <a:r>
              <a:rPr lang="en-US" sz="2400"/>
              <a:t>Consult with GW faculties in East Asian studies and receive various perspectives and insights</a:t>
            </a:r>
            <a:endParaRPr sz="2400"/>
          </a:p>
          <a:p>
            <a:pPr indent="-381000" lvl="0" marL="457200" rtl="0" algn="l">
              <a:spcBef>
                <a:spcPts val="0"/>
              </a:spcBef>
              <a:spcAft>
                <a:spcPts val="0"/>
              </a:spcAft>
              <a:buSzPts val="2400"/>
              <a:buChar char="●"/>
            </a:pPr>
            <a:r>
              <a:rPr lang="en-US" sz="2400"/>
              <a:t>Design lessons focus with Taiwan 228</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Arial"/>
              <a:buNone/>
            </a:pPr>
            <a:r>
              <a:rPr lang="en-US"/>
              <a:t>Resources</a:t>
            </a:r>
            <a:endParaRPr/>
          </a:p>
        </p:txBody>
      </p:sp>
      <p:sp>
        <p:nvSpPr>
          <p:cNvPr id="263" name="Google Shape;263;p27"/>
          <p:cNvSpPr txBox="1"/>
          <p:nvPr>
            <p:ph idx="1" type="body"/>
          </p:nvPr>
        </p:nvSpPr>
        <p:spPr>
          <a:xfrm>
            <a:off x="905876" y="2209175"/>
            <a:ext cx="8293200" cy="3760800"/>
          </a:xfrm>
          <a:prstGeom prst="rect">
            <a:avLst/>
          </a:prstGeom>
          <a:noFill/>
          <a:ln>
            <a:noFill/>
          </a:ln>
        </p:spPr>
        <p:txBody>
          <a:bodyPr anchorCtr="0" anchor="t" bIns="45700" lIns="0" spcFirstLastPara="1" rIns="0" wrap="square" tIns="45700">
            <a:noAutofit/>
          </a:bodyPr>
          <a:lstStyle/>
          <a:p>
            <a:pPr indent="-342900" lvl="0" marL="457200" rtl="0" algn="l">
              <a:lnSpc>
                <a:spcPct val="120000"/>
              </a:lnSpc>
              <a:spcBef>
                <a:spcPts val="0"/>
              </a:spcBef>
              <a:spcAft>
                <a:spcPts val="0"/>
              </a:spcAft>
              <a:buSzPts val="1800"/>
              <a:buChar char="●"/>
            </a:pPr>
            <a:r>
              <a:rPr lang="en-US" u="sng">
                <a:solidFill>
                  <a:schemeClr val="hlink"/>
                </a:solidFill>
                <a:hlinkClick r:id="rId3"/>
              </a:rPr>
              <a:t>East Asia National Resource Center</a:t>
            </a:r>
            <a:r>
              <a:rPr lang="en-US"/>
              <a:t>- </a:t>
            </a:r>
            <a:r>
              <a:rPr lang="en-US" u="sng">
                <a:solidFill>
                  <a:schemeClr val="hlink"/>
                </a:solidFill>
                <a:hlinkClick r:id="rId4"/>
              </a:rPr>
              <a:t>Podcasts</a:t>
            </a:r>
            <a:r>
              <a:rPr lang="en-US"/>
              <a:t>, </a:t>
            </a:r>
            <a:r>
              <a:rPr lang="en-US" u="sng">
                <a:solidFill>
                  <a:schemeClr val="hlink"/>
                </a:solidFill>
                <a:hlinkClick r:id="rId5"/>
              </a:rPr>
              <a:t>Skype-A-Scholar</a:t>
            </a:r>
            <a:r>
              <a:rPr lang="en-US"/>
              <a:t>,</a:t>
            </a:r>
            <a:r>
              <a:rPr lang="en-US"/>
              <a:t> Curriculum materials, Newsletter.</a:t>
            </a:r>
            <a:endParaRPr/>
          </a:p>
          <a:p>
            <a:pPr indent="-342900" lvl="0" marL="457200" rtl="0" algn="l">
              <a:lnSpc>
                <a:spcPct val="120000"/>
              </a:lnSpc>
              <a:spcBef>
                <a:spcPts val="0"/>
              </a:spcBef>
              <a:spcAft>
                <a:spcPts val="0"/>
              </a:spcAft>
              <a:buSzPts val="1800"/>
              <a:buChar char="●"/>
            </a:pPr>
            <a:r>
              <a:rPr lang="en-US" u="sng">
                <a:solidFill>
                  <a:schemeClr val="hlink"/>
                </a:solidFill>
                <a:hlinkClick r:id="rId6"/>
              </a:rPr>
              <a:t>Global Resources Center</a:t>
            </a:r>
            <a:r>
              <a:rPr lang="en-US"/>
              <a:t> at The George Washington University</a:t>
            </a:r>
            <a:endParaRPr/>
          </a:p>
          <a:p>
            <a:pPr indent="-342900" lvl="0" marL="457200" rtl="0" algn="l">
              <a:lnSpc>
                <a:spcPct val="120000"/>
              </a:lnSpc>
              <a:spcBef>
                <a:spcPts val="0"/>
              </a:spcBef>
              <a:spcAft>
                <a:spcPts val="0"/>
              </a:spcAft>
              <a:buSzPts val="1800"/>
              <a:buChar char="●"/>
            </a:pPr>
            <a:r>
              <a:rPr lang="en-US" u="sng">
                <a:solidFill>
                  <a:schemeClr val="hlink"/>
                </a:solidFill>
                <a:hlinkClick r:id="rId7"/>
              </a:rPr>
              <a:t>35 Dumb Things Well-intended people</a:t>
            </a:r>
            <a:r>
              <a:rPr lang="en-US"/>
              <a:t> say By Dr. Maura Cullen</a:t>
            </a:r>
            <a:endParaRPr/>
          </a:p>
          <a:p>
            <a:pPr indent="-342900" lvl="1" marL="914400" rtl="0" algn="l">
              <a:lnSpc>
                <a:spcPct val="120000"/>
              </a:lnSpc>
              <a:spcBef>
                <a:spcPts val="0"/>
              </a:spcBef>
              <a:spcAft>
                <a:spcPts val="0"/>
              </a:spcAft>
              <a:buSzPts val="1800"/>
              <a:buChar char="○"/>
            </a:pPr>
            <a:r>
              <a:rPr lang="en-US" sz="1800" u="sng">
                <a:solidFill>
                  <a:schemeClr val="hlink"/>
                </a:solidFill>
                <a:hlinkClick r:id="rId8"/>
              </a:rPr>
              <a:t>Examining Inclusion-</a:t>
            </a:r>
            <a:r>
              <a:rPr lang="en-US" sz="1800"/>
              <a:t> 10 Core Concepts of for your Leadership- Worksheet</a:t>
            </a:r>
            <a:endParaRPr/>
          </a:p>
          <a:p>
            <a:pPr indent="-342900" lvl="0" marL="457200" rtl="0" algn="l">
              <a:lnSpc>
                <a:spcPct val="120000"/>
              </a:lnSpc>
              <a:spcBef>
                <a:spcPts val="0"/>
              </a:spcBef>
              <a:spcAft>
                <a:spcPts val="0"/>
              </a:spcAft>
              <a:buSzPts val="1800"/>
              <a:buChar char="●"/>
            </a:pPr>
            <a:r>
              <a:rPr lang="en-US" u="sng">
                <a:solidFill>
                  <a:schemeClr val="hlink"/>
                </a:solidFill>
                <a:hlinkClick r:id="rId9"/>
              </a:rPr>
              <a:t>East Asia and the World: Past and Present Lesson Plan Resources </a:t>
            </a:r>
            <a:endParaRPr/>
          </a:p>
          <a:p>
            <a:pPr indent="-342900" lvl="0" marL="457200" rtl="0" algn="l">
              <a:lnSpc>
                <a:spcPct val="120000"/>
              </a:lnSpc>
              <a:spcBef>
                <a:spcPts val="0"/>
              </a:spcBef>
              <a:spcAft>
                <a:spcPts val="0"/>
              </a:spcAft>
              <a:buSzPts val="1800"/>
              <a:buChar char="●"/>
            </a:pPr>
            <a:r>
              <a:rPr lang="en-US" u="sng">
                <a:solidFill>
                  <a:schemeClr val="hlink"/>
                </a:solidFill>
                <a:hlinkClick r:id="rId10"/>
              </a:rPr>
              <a:t>THE MET- East Asia Artifacts</a:t>
            </a:r>
            <a:r>
              <a:rPr lang="en-US"/>
              <a:t>- Online Museum</a:t>
            </a:r>
            <a:endParaRPr/>
          </a:p>
          <a:p>
            <a:pPr indent="-342900" lvl="0" marL="457200" rtl="0" algn="l">
              <a:spcBef>
                <a:spcPts val="0"/>
              </a:spcBef>
              <a:spcAft>
                <a:spcPts val="0"/>
              </a:spcAft>
              <a:buClr>
                <a:srgbClr val="3C78D8"/>
              </a:buClr>
              <a:buSzPts val="1800"/>
              <a:buFont typeface="Source Sans Pro"/>
              <a:buChar char="●"/>
            </a:pPr>
            <a:r>
              <a:rPr lang="en-US" u="sng">
                <a:solidFill>
                  <a:srgbClr val="3C78D8"/>
                </a:solidFill>
                <a:highlight>
                  <a:srgbClr val="FFFFFF"/>
                </a:highlight>
                <a:hlinkClick r:id="rId11"/>
              </a:rPr>
              <a:t>Global Taiwan Institute</a:t>
            </a:r>
            <a:endParaRPr u="sng">
              <a:solidFill>
                <a:srgbClr val="3C78D8"/>
              </a:solidFill>
              <a:highlight>
                <a:srgbClr val="FFFFFF"/>
              </a:highlight>
            </a:endParaRPr>
          </a:p>
          <a:p>
            <a:pPr indent="-342900" lvl="0" marL="457200" rtl="0" algn="l">
              <a:spcBef>
                <a:spcPts val="0"/>
              </a:spcBef>
              <a:spcAft>
                <a:spcPts val="0"/>
              </a:spcAft>
              <a:buSzPts val="1800"/>
              <a:buFont typeface="Source Sans Pro"/>
              <a:buChar char="●"/>
            </a:pPr>
            <a:r>
              <a:rPr lang="en-US">
                <a:solidFill>
                  <a:srgbClr val="222222"/>
                </a:solidFill>
                <a:highlight>
                  <a:srgbClr val="FFFFFF"/>
                </a:highlight>
              </a:rPr>
              <a:t>Center for International Strategic Studies has numerous initiatives under its </a:t>
            </a:r>
            <a:r>
              <a:rPr lang="en-US" u="sng">
                <a:solidFill>
                  <a:srgbClr val="3C78D8"/>
                </a:solidFill>
                <a:highlight>
                  <a:srgbClr val="FFFFFF"/>
                </a:highlight>
                <a:hlinkClick r:id="rId12"/>
              </a:rPr>
              <a:t>Asia Program</a:t>
            </a:r>
            <a:endParaRPr>
              <a:solidFill>
                <a:srgbClr val="3C78D8"/>
              </a:solidFill>
            </a:endParaRPr>
          </a:p>
          <a:p>
            <a:pPr indent="-342900" lvl="0" marL="457200" rtl="0" algn="l">
              <a:spcBef>
                <a:spcPts val="0"/>
              </a:spcBef>
              <a:spcAft>
                <a:spcPts val="0"/>
              </a:spcAft>
              <a:buSzPts val="1800"/>
              <a:buFont typeface="Source Sans Pro"/>
              <a:buChar char="●"/>
            </a:pPr>
            <a:r>
              <a:rPr lang="en-US">
                <a:solidFill>
                  <a:srgbClr val="222222"/>
                </a:solidFill>
                <a:highlight>
                  <a:srgbClr val="FFFFFF"/>
                </a:highlight>
              </a:rPr>
              <a:t>Brookings Institution's </a:t>
            </a:r>
            <a:r>
              <a:rPr lang="en-US" u="sng">
                <a:solidFill>
                  <a:srgbClr val="3C78D8"/>
                </a:solidFill>
                <a:highlight>
                  <a:srgbClr val="FFFFFF"/>
                </a:highlight>
                <a:hlinkClick r:id="rId13"/>
              </a:rPr>
              <a:t>Center for East Asia Policy Studies</a:t>
            </a:r>
            <a:endParaRPr u="sng">
              <a:solidFill>
                <a:srgbClr val="3C78D8"/>
              </a:solidFill>
              <a:highlight>
                <a:srgbClr val="FFFFFF"/>
              </a:highlight>
            </a:endParaRPr>
          </a:p>
          <a:p>
            <a:pPr indent="0" lvl="0" marL="0" rtl="0" algn="l">
              <a:spcBef>
                <a:spcPts val="1200"/>
              </a:spcBef>
              <a:spcAft>
                <a:spcPts val="200"/>
              </a:spcAft>
              <a:buNone/>
            </a:pPr>
            <a:r>
              <a:t/>
            </a:r>
            <a:endParaRPr/>
          </a:p>
        </p:txBody>
      </p:sp>
      <p:pic>
        <p:nvPicPr>
          <p:cNvPr id="264" name="Google Shape;264;p27"/>
          <p:cNvPicPr preferRelativeResize="0"/>
          <p:nvPr/>
        </p:nvPicPr>
        <p:blipFill>
          <a:blip r:embed="rId14">
            <a:alphaModFix/>
          </a:blip>
          <a:stretch>
            <a:fillRect/>
          </a:stretch>
        </p:blipFill>
        <p:spPr>
          <a:xfrm>
            <a:off x="9199075" y="2209175"/>
            <a:ext cx="2809300" cy="3189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8"/>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Resources</a:t>
            </a:r>
            <a:endParaRPr/>
          </a:p>
        </p:txBody>
      </p:sp>
      <p:sp>
        <p:nvSpPr>
          <p:cNvPr id="271" name="Google Shape;271;p28"/>
          <p:cNvSpPr txBox="1"/>
          <p:nvPr>
            <p:ph idx="1" type="body"/>
          </p:nvPr>
        </p:nvSpPr>
        <p:spPr>
          <a:xfrm>
            <a:off x="1097275" y="1961688"/>
            <a:ext cx="7114800" cy="4235700"/>
          </a:xfrm>
          <a:prstGeom prst="rect">
            <a:avLst/>
          </a:prstGeom>
        </p:spPr>
        <p:txBody>
          <a:bodyPr anchorCtr="0" anchor="t" bIns="45700" lIns="0" spcFirstLastPara="1" rIns="0" wrap="square" tIns="45700">
            <a:noAutofit/>
          </a:bodyPr>
          <a:lstStyle/>
          <a:p>
            <a:pPr indent="-342900" lvl="0" marL="457200" rtl="0" algn="l">
              <a:spcBef>
                <a:spcPts val="1200"/>
              </a:spcBef>
              <a:spcAft>
                <a:spcPts val="0"/>
              </a:spcAft>
              <a:buSzPts val="1800"/>
              <a:buChar char="●"/>
            </a:pPr>
            <a:r>
              <a:rPr lang="en-US">
                <a:solidFill>
                  <a:srgbClr val="222222"/>
                </a:solidFill>
                <a:highlight>
                  <a:srgbClr val="FFFFFF"/>
                </a:highlight>
              </a:rPr>
              <a:t>Brookings Institution's </a:t>
            </a:r>
            <a:r>
              <a:rPr lang="en-US" u="sng">
                <a:solidFill>
                  <a:srgbClr val="3C78D8"/>
                </a:solidFill>
                <a:highlight>
                  <a:srgbClr val="FFFFFF"/>
                </a:highlight>
                <a:hlinkClick r:id="rId3"/>
              </a:rPr>
              <a:t>Center for East Asia Policy Studies</a:t>
            </a:r>
            <a:endParaRPr u="sng">
              <a:solidFill>
                <a:srgbClr val="3C78D8"/>
              </a:solidFill>
              <a:highlight>
                <a:srgbClr val="FFFFFF"/>
              </a:highlight>
            </a:endParaRPr>
          </a:p>
          <a:p>
            <a:pPr indent="-342900" lvl="0" marL="457200" rtl="0" algn="l">
              <a:spcBef>
                <a:spcPts val="0"/>
              </a:spcBef>
              <a:spcAft>
                <a:spcPts val="0"/>
              </a:spcAft>
              <a:buClr>
                <a:srgbClr val="3D85C6"/>
              </a:buClr>
              <a:buSzPts val="1800"/>
              <a:buChar char="●"/>
            </a:pPr>
            <a:r>
              <a:rPr lang="en-US" u="sng">
                <a:solidFill>
                  <a:srgbClr val="3D85C6"/>
                </a:solidFill>
                <a:highlight>
                  <a:srgbClr val="FFFFFF"/>
                </a:highlight>
                <a:hlinkClick r:id="rId4"/>
              </a:rPr>
              <a:t>Project 2049 Institute</a:t>
            </a:r>
            <a:r>
              <a:rPr lang="en-US">
                <a:solidFill>
                  <a:srgbClr val="3D85C6"/>
                </a:solidFill>
                <a:highlight>
                  <a:srgbClr val="FFFFFF"/>
                </a:highlight>
              </a:rPr>
              <a:t> </a:t>
            </a:r>
            <a:endParaRPr>
              <a:solidFill>
                <a:srgbClr val="3D85C6"/>
              </a:solidFill>
              <a:highlight>
                <a:srgbClr val="FFFFFF"/>
              </a:highlight>
            </a:endParaRPr>
          </a:p>
          <a:p>
            <a:pPr indent="-342900" lvl="0" marL="457200" rtl="0" algn="l">
              <a:spcBef>
                <a:spcPts val="0"/>
              </a:spcBef>
              <a:spcAft>
                <a:spcPts val="0"/>
              </a:spcAft>
              <a:buSzPts val="1800"/>
              <a:buChar char="●"/>
            </a:pPr>
            <a:r>
              <a:rPr lang="en-US">
                <a:solidFill>
                  <a:srgbClr val="222222"/>
                </a:solidFill>
                <a:highlight>
                  <a:srgbClr val="FFFFFF"/>
                </a:highlight>
              </a:rPr>
              <a:t>Heritage Foundation's </a:t>
            </a:r>
            <a:r>
              <a:rPr lang="en-US" u="sng">
                <a:solidFill>
                  <a:srgbClr val="3C78D8"/>
                </a:solidFill>
                <a:highlight>
                  <a:srgbClr val="FFFFFF"/>
                </a:highlight>
                <a:hlinkClick r:id="rId5"/>
              </a:rPr>
              <a:t>Asia program</a:t>
            </a:r>
            <a:endParaRPr u="sng">
              <a:solidFill>
                <a:srgbClr val="3C78D8"/>
              </a:solidFill>
              <a:highlight>
                <a:srgbClr val="FFFFFF"/>
              </a:highlight>
            </a:endParaRPr>
          </a:p>
          <a:p>
            <a:pPr indent="-342900" lvl="0" marL="457200" rtl="0" algn="l">
              <a:spcBef>
                <a:spcPts val="0"/>
              </a:spcBef>
              <a:spcAft>
                <a:spcPts val="0"/>
              </a:spcAft>
              <a:buSzPts val="1800"/>
              <a:buChar char="●"/>
            </a:pPr>
            <a:r>
              <a:rPr lang="en-US">
                <a:solidFill>
                  <a:srgbClr val="222222"/>
                </a:solidFill>
                <a:highlight>
                  <a:srgbClr val="FFFFFF"/>
                </a:highlight>
              </a:rPr>
              <a:t>Carnegie Endowment for International Peace's </a:t>
            </a:r>
            <a:r>
              <a:rPr lang="en-US" u="sng">
                <a:solidFill>
                  <a:srgbClr val="3C78D8"/>
                </a:solidFill>
                <a:highlight>
                  <a:srgbClr val="FFFFFF"/>
                </a:highlight>
                <a:hlinkClick r:id="rId6"/>
              </a:rPr>
              <a:t>Asia Program</a:t>
            </a:r>
            <a:endParaRPr u="sng">
              <a:solidFill>
                <a:srgbClr val="3C78D8"/>
              </a:solidFill>
              <a:highlight>
                <a:srgbClr val="FFFFFF"/>
              </a:highlight>
            </a:endParaRPr>
          </a:p>
          <a:p>
            <a:pPr indent="-342900" lvl="0" marL="457200" rtl="0" algn="l">
              <a:spcBef>
                <a:spcPts val="0"/>
              </a:spcBef>
              <a:spcAft>
                <a:spcPts val="0"/>
              </a:spcAft>
              <a:buSzPts val="1800"/>
              <a:buChar char="●"/>
            </a:pPr>
            <a:r>
              <a:rPr lang="en-US">
                <a:solidFill>
                  <a:srgbClr val="222222"/>
                </a:solidFill>
                <a:highlight>
                  <a:srgbClr val="FFFFFF"/>
                </a:highlight>
              </a:rPr>
              <a:t>United States Institute of Peace's </a:t>
            </a:r>
            <a:r>
              <a:rPr lang="en-US" u="sng">
                <a:solidFill>
                  <a:srgbClr val="3C78D8"/>
                </a:solidFill>
                <a:highlight>
                  <a:srgbClr val="FFFFFF"/>
                </a:highlight>
                <a:hlinkClick r:id="rId7"/>
              </a:rPr>
              <a:t>Asia Center</a:t>
            </a:r>
            <a:endParaRPr u="sng">
              <a:solidFill>
                <a:srgbClr val="3C78D8"/>
              </a:solidFill>
              <a:highlight>
                <a:srgbClr val="FFFFFF"/>
              </a:highlight>
            </a:endParaRPr>
          </a:p>
          <a:p>
            <a:pPr indent="-342900" lvl="0" marL="457200" rtl="0" algn="l">
              <a:spcBef>
                <a:spcPts val="0"/>
              </a:spcBef>
              <a:spcAft>
                <a:spcPts val="0"/>
              </a:spcAft>
              <a:buSzPts val="1800"/>
              <a:buChar char="●"/>
            </a:pPr>
            <a:r>
              <a:rPr lang="en-US">
                <a:solidFill>
                  <a:srgbClr val="222222"/>
                </a:solidFill>
                <a:highlight>
                  <a:srgbClr val="FFFFFF"/>
                </a:highlight>
              </a:rPr>
              <a:t>American Enterprise Institute's </a:t>
            </a:r>
            <a:r>
              <a:rPr lang="en-US" u="sng">
                <a:solidFill>
                  <a:srgbClr val="3C78D8"/>
                </a:solidFill>
                <a:highlight>
                  <a:srgbClr val="FFFFFF"/>
                </a:highlight>
                <a:hlinkClick r:id="rId8"/>
              </a:rPr>
              <a:t>Asia research</a:t>
            </a:r>
            <a:endParaRPr u="sng">
              <a:solidFill>
                <a:srgbClr val="3C78D8"/>
              </a:solidFill>
              <a:highlight>
                <a:srgbClr val="FFFFFF"/>
              </a:highlight>
            </a:endParaRPr>
          </a:p>
          <a:p>
            <a:pPr indent="-342900" lvl="0" marL="457200" rtl="0" algn="l">
              <a:spcBef>
                <a:spcPts val="0"/>
              </a:spcBef>
              <a:spcAft>
                <a:spcPts val="0"/>
              </a:spcAft>
              <a:buSzPts val="1800"/>
              <a:buChar char="●"/>
            </a:pPr>
            <a:r>
              <a:rPr lang="en-US">
                <a:solidFill>
                  <a:srgbClr val="222222"/>
                </a:solidFill>
                <a:highlight>
                  <a:srgbClr val="FFFFFF"/>
                </a:highlight>
              </a:rPr>
              <a:t>Center for New American Security's </a:t>
            </a:r>
            <a:r>
              <a:rPr lang="en-US" u="sng">
                <a:solidFill>
                  <a:srgbClr val="3C78D8"/>
                </a:solidFill>
                <a:highlight>
                  <a:srgbClr val="FFFFFF"/>
                </a:highlight>
                <a:hlinkClick r:id="rId9"/>
              </a:rPr>
              <a:t>Asia-Pacific Security research</a:t>
            </a:r>
            <a:endParaRPr u="sng">
              <a:solidFill>
                <a:srgbClr val="3C78D8"/>
              </a:solidFill>
              <a:highlight>
                <a:srgbClr val="FFFFFF"/>
              </a:highlight>
            </a:endParaRPr>
          </a:p>
          <a:p>
            <a:pPr indent="-342900" lvl="0" marL="457200" rtl="0" algn="l">
              <a:spcBef>
                <a:spcPts val="0"/>
              </a:spcBef>
              <a:spcAft>
                <a:spcPts val="0"/>
              </a:spcAft>
              <a:buSzPts val="1800"/>
              <a:buChar char="●"/>
            </a:pPr>
            <a:r>
              <a:rPr lang="en-US" u="sng">
                <a:solidFill>
                  <a:srgbClr val="3C78D8"/>
                </a:solidFill>
                <a:highlight>
                  <a:srgbClr val="FFFFFF"/>
                </a:highlight>
                <a:hlinkClick r:id="rId10"/>
              </a:rPr>
              <a:t>Institute for China-America Studies</a:t>
            </a:r>
            <a:endParaRPr u="sng">
              <a:solidFill>
                <a:srgbClr val="3C78D8"/>
              </a:solidFill>
              <a:highlight>
                <a:srgbClr val="FFFFFF"/>
              </a:highlight>
            </a:endParaRPr>
          </a:p>
          <a:p>
            <a:pPr indent="-342900" lvl="0" marL="457200" rtl="0" algn="l">
              <a:spcBef>
                <a:spcPts val="0"/>
              </a:spcBef>
              <a:spcAft>
                <a:spcPts val="0"/>
              </a:spcAft>
              <a:buSzPts val="1800"/>
              <a:buChar char="●"/>
            </a:pPr>
            <a:r>
              <a:rPr lang="en-US" u="sng">
                <a:solidFill>
                  <a:srgbClr val="3C78D8"/>
                </a:solidFill>
                <a:highlight>
                  <a:srgbClr val="FFFFFF"/>
                </a:highlight>
                <a:hlinkClick r:id="rId11"/>
              </a:rPr>
              <a:t>Sejong Society of Washington, D.C.</a:t>
            </a:r>
            <a:endParaRPr u="sng">
              <a:solidFill>
                <a:srgbClr val="3C78D8"/>
              </a:solidFill>
              <a:highlight>
                <a:srgbClr val="FFFFFF"/>
              </a:highlight>
            </a:endParaRPr>
          </a:p>
          <a:p>
            <a:pPr indent="-342900" lvl="0" marL="457200" rtl="0" algn="l">
              <a:spcBef>
                <a:spcPts val="0"/>
              </a:spcBef>
              <a:spcAft>
                <a:spcPts val="0"/>
              </a:spcAft>
              <a:buSzPts val="1800"/>
              <a:buChar char="●"/>
            </a:pPr>
            <a:r>
              <a:rPr lang="en-US" u="sng">
                <a:solidFill>
                  <a:srgbClr val="3C78D8"/>
                </a:solidFill>
                <a:highlight>
                  <a:srgbClr val="FFFFFF"/>
                </a:highlight>
                <a:hlinkClick r:id="rId12"/>
              </a:rPr>
              <a:t>Korea Economic Institute</a:t>
            </a:r>
            <a:endParaRPr u="sng">
              <a:solidFill>
                <a:srgbClr val="3C78D8"/>
              </a:solidFill>
              <a:highlight>
                <a:srgbClr val="FFFFFF"/>
              </a:highlight>
            </a:endParaRPr>
          </a:p>
          <a:p>
            <a:pPr indent="-342900" lvl="0" marL="457200" rtl="0" algn="l">
              <a:spcBef>
                <a:spcPts val="0"/>
              </a:spcBef>
              <a:spcAft>
                <a:spcPts val="0"/>
              </a:spcAft>
              <a:buSzPts val="1800"/>
              <a:buChar char="●"/>
            </a:pPr>
            <a:r>
              <a:rPr lang="en-US" u="sng">
                <a:solidFill>
                  <a:srgbClr val="3C78D8"/>
                </a:solidFill>
                <a:highlight>
                  <a:srgbClr val="FFFFFF"/>
                </a:highlight>
                <a:hlinkClick r:id="rId13"/>
              </a:rPr>
              <a:t>US-Japan Research Institute</a:t>
            </a:r>
            <a:endParaRPr u="sng">
              <a:solidFill>
                <a:srgbClr val="3C78D8"/>
              </a:solidFill>
              <a:highlight>
                <a:srgbClr val="FFFFFF"/>
              </a:highlight>
            </a:endParaRPr>
          </a:p>
          <a:p>
            <a:pPr indent="0" lvl="0" marL="457200" rtl="0" algn="l">
              <a:spcBef>
                <a:spcPts val="1200"/>
              </a:spcBef>
              <a:spcAft>
                <a:spcPts val="200"/>
              </a:spcAft>
              <a:buNone/>
            </a:pPr>
            <a:r>
              <a:t/>
            </a:r>
            <a:endParaRPr/>
          </a:p>
        </p:txBody>
      </p:sp>
      <p:pic>
        <p:nvPicPr>
          <p:cNvPr id="272" name="Google Shape;272;p28"/>
          <p:cNvPicPr preferRelativeResize="0"/>
          <p:nvPr/>
        </p:nvPicPr>
        <p:blipFill>
          <a:blip r:embed="rId14">
            <a:alphaModFix/>
          </a:blip>
          <a:stretch>
            <a:fillRect/>
          </a:stretch>
        </p:blipFill>
        <p:spPr>
          <a:xfrm>
            <a:off x="8074350" y="2409950"/>
            <a:ext cx="3727450" cy="3181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9"/>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Contact Information</a:t>
            </a:r>
            <a:endParaRPr/>
          </a:p>
        </p:txBody>
      </p:sp>
      <p:sp>
        <p:nvSpPr>
          <p:cNvPr id="279" name="Google Shape;279;p29"/>
          <p:cNvSpPr txBox="1"/>
          <p:nvPr>
            <p:ph idx="1" type="body"/>
          </p:nvPr>
        </p:nvSpPr>
        <p:spPr>
          <a:xfrm>
            <a:off x="1097280" y="2108201"/>
            <a:ext cx="10058400" cy="3760800"/>
          </a:xfrm>
          <a:prstGeom prst="rect">
            <a:avLst/>
          </a:prstGeom>
        </p:spPr>
        <p:txBody>
          <a:bodyPr anchorCtr="0" anchor="t" bIns="45700" lIns="0" spcFirstLastPara="1" rIns="0" wrap="square" tIns="45700">
            <a:noAutofit/>
          </a:bodyPr>
          <a:lstStyle/>
          <a:p>
            <a:pPr indent="-342900" lvl="0" marL="457200" rtl="0" algn="l">
              <a:lnSpc>
                <a:spcPct val="100000"/>
              </a:lnSpc>
              <a:spcBef>
                <a:spcPts val="1200"/>
              </a:spcBef>
              <a:spcAft>
                <a:spcPts val="0"/>
              </a:spcAft>
              <a:buSzPts val="1800"/>
              <a:buChar char="●"/>
            </a:pPr>
            <a:r>
              <a:rPr b="1" lang="en-US"/>
              <a:t>East Asia National Resource Center</a:t>
            </a:r>
            <a:r>
              <a:rPr lang="en-US"/>
              <a:t> (</a:t>
            </a:r>
            <a:r>
              <a:rPr lang="en-US" u="sng">
                <a:solidFill>
                  <a:schemeClr val="hlink"/>
                </a:solidFill>
                <a:hlinkClick r:id="rId3"/>
              </a:rPr>
              <a:t>https://nrc.elliott.gwu.edu/</a:t>
            </a:r>
            <a:r>
              <a:rPr lang="en-US"/>
              <a:t>)</a:t>
            </a:r>
            <a:endParaRPr/>
          </a:p>
          <a:p>
            <a:pPr indent="0" lvl="0" marL="457200" rtl="0" algn="l">
              <a:lnSpc>
                <a:spcPct val="100000"/>
              </a:lnSpc>
              <a:spcBef>
                <a:spcPts val="1200"/>
              </a:spcBef>
              <a:spcAft>
                <a:spcPts val="0"/>
              </a:spcAft>
              <a:buNone/>
            </a:pPr>
            <a:r>
              <a:rPr lang="en-US"/>
              <a:t>T: (202) 994-5886 | E: </a:t>
            </a:r>
            <a:r>
              <a:rPr lang="en-US" u="sng">
                <a:solidFill>
                  <a:schemeClr val="hlink"/>
                </a:solidFill>
                <a:hlinkClick r:id="rId4"/>
              </a:rPr>
              <a:t>gweanrc@gwu.edu</a:t>
            </a:r>
            <a:endParaRPr/>
          </a:p>
          <a:p>
            <a:pPr indent="-342900" lvl="0" marL="457200" rtl="0" algn="l">
              <a:lnSpc>
                <a:spcPct val="100000"/>
              </a:lnSpc>
              <a:spcBef>
                <a:spcPts val="1200"/>
              </a:spcBef>
              <a:spcAft>
                <a:spcPts val="0"/>
              </a:spcAft>
              <a:buSzPts val="1800"/>
              <a:buChar char="●"/>
            </a:pPr>
            <a:r>
              <a:rPr b="1" lang="en-US"/>
              <a:t>Shruthi Shree Nagarajan</a:t>
            </a:r>
            <a:endParaRPr b="1"/>
          </a:p>
          <a:p>
            <a:pPr indent="0" lvl="0" marL="457200" rtl="0" algn="l">
              <a:lnSpc>
                <a:spcPct val="100000"/>
              </a:lnSpc>
              <a:spcBef>
                <a:spcPts val="1200"/>
              </a:spcBef>
              <a:spcAft>
                <a:spcPts val="0"/>
              </a:spcAft>
              <a:buNone/>
            </a:pPr>
            <a:r>
              <a:rPr lang="en-US"/>
              <a:t>Curriculum Designer</a:t>
            </a:r>
            <a:endParaRPr/>
          </a:p>
          <a:p>
            <a:pPr indent="0" lvl="0" marL="457200" rtl="0" algn="l">
              <a:lnSpc>
                <a:spcPct val="100000"/>
              </a:lnSpc>
              <a:spcBef>
                <a:spcPts val="1200"/>
              </a:spcBef>
              <a:spcAft>
                <a:spcPts val="0"/>
              </a:spcAft>
              <a:buNone/>
            </a:pPr>
            <a:r>
              <a:rPr lang="en-US"/>
              <a:t>snagara1@email.gwu.edu</a:t>
            </a:r>
            <a:endParaRPr/>
          </a:p>
          <a:p>
            <a:pPr indent="-342900" lvl="0" marL="457200" rtl="0" algn="l">
              <a:lnSpc>
                <a:spcPct val="100000"/>
              </a:lnSpc>
              <a:spcBef>
                <a:spcPts val="1200"/>
              </a:spcBef>
              <a:spcAft>
                <a:spcPts val="0"/>
              </a:spcAft>
              <a:buSzPts val="1800"/>
              <a:buChar char="●"/>
            </a:pPr>
            <a:r>
              <a:rPr b="1" lang="en-US"/>
              <a:t>Aika Okishige</a:t>
            </a:r>
            <a:endParaRPr b="1"/>
          </a:p>
          <a:p>
            <a:pPr indent="0" lvl="0" marL="457200" rtl="0" algn="l">
              <a:lnSpc>
                <a:spcPct val="100000"/>
              </a:lnSpc>
              <a:spcBef>
                <a:spcPts val="1200"/>
              </a:spcBef>
              <a:spcAft>
                <a:spcPts val="0"/>
              </a:spcAft>
              <a:buNone/>
            </a:pPr>
            <a:r>
              <a:rPr lang="en-US"/>
              <a:t>Curriculum Designer</a:t>
            </a:r>
            <a:endParaRPr/>
          </a:p>
          <a:p>
            <a:pPr indent="0" lvl="0" marL="457200" rtl="0" algn="l">
              <a:lnSpc>
                <a:spcPct val="100000"/>
              </a:lnSpc>
              <a:spcBef>
                <a:spcPts val="1200"/>
              </a:spcBef>
              <a:spcAft>
                <a:spcPts val="0"/>
              </a:spcAft>
              <a:buClr>
                <a:schemeClr val="dk1"/>
              </a:buClr>
              <a:buSzPts val="1100"/>
              <a:buFont typeface="Arial"/>
              <a:buNone/>
            </a:pPr>
            <a:r>
              <a:rPr lang="en-US"/>
              <a:t>aika3oki@email.gwu.edu</a:t>
            </a:r>
            <a:endParaRPr/>
          </a:p>
          <a:p>
            <a:pPr indent="0" lvl="0" marL="0" rtl="0" algn="l">
              <a:spcBef>
                <a:spcPts val="1200"/>
              </a:spcBef>
              <a:spcAft>
                <a:spcPts val="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6"/>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Agenda/Timeline</a:t>
            </a:r>
            <a:endParaRPr/>
          </a:p>
        </p:txBody>
      </p:sp>
      <p:sp>
        <p:nvSpPr>
          <p:cNvPr id="127" name="Google Shape;127;p16"/>
          <p:cNvSpPr/>
          <p:nvPr/>
        </p:nvSpPr>
        <p:spPr>
          <a:xfrm>
            <a:off x="2886617" y="2997483"/>
            <a:ext cx="792300" cy="49200"/>
          </a:xfrm>
          <a:prstGeom prst="roundRect">
            <a:avLst>
              <a:gd fmla="val 50000" name="adj"/>
            </a:avLst>
          </a:prstGeom>
          <a:solidFill>
            <a:srgbClr val="3D3D3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8" name="Google Shape;128;p16"/>
          <p:cNvGrpSpPr/>
          <p:nvPr/>
        </p:nvGrpSpPr>
        <p:grpSpPr>
          <a:xfrm>
            <a:off x="762028" y="2609468"/>
            <a:ext cx="2339942" cy="2530573"/>
            <a:chOff x="571536" y="1957150"/>
            <a:chExt cx="1755000" cy="1897977"/>
          </a:xfrm>
        </p:grpSpPr>
        <p:sp>
          <p:nvSpPr>
            <p:cNvPr id="129" name="Google Shape;129;p16"/>
            <p:cNvSpPr/>
            <p:nvPr/>
          </p:nvSpPr>
          <p:spPr>
            <a:xfrm>
              <a:off x="1151886" y="1957150"/>
              <a:ext cx="594300" cy="594300"/>
            </a:xfrm>
            <a:prstGeom prst="ellipse">
              <a:avLst/>
            </a:prstGeom>
            <a:noFill/>
            <a:ln cap="flat" cmpd="sng" w="38100">
              <a:solidFill>
                <a:srgbClr val="3D3D3D"/>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6"/>
            <p:cNvSpPr txBox="1"/>
            <p:nvPr/>
          </p:nvSpPr>
          <p:spPr>
            <a:xfrm>
              <a:off x="1096602" y="2118315"/>
              <a:ext cx="649800" cy="321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1100">
                  <a:solidFill>
                    <a:srgbClr val="3D3D3D"/>
                  </a:solidFill>
                  <a:latin typeface="Roboto"/>
                  <a:ea typeface="Roboto"/>
                  <a:cs typeface="Roboto"/>
                  <a:sym typeface="Roboto"/>
                </a:rPr>
                <a:t>10:10 am</a:t>
              </a:r>
              <a:endParaRPr b="1" sz="1100">
                <a:solidFill>
                  <a:srgbClr val="3D3D3D"/>
                </a:solidFill>
                <a:latin typeface="Roboto"/>
                <a:ea typeface="Roboto"/>
                <a:cs typeface="Roboto"/>
                <a:sym typeface="Roboto"/>
              </a:endParaRPr>
            </a:p>
          </p:txBody>
        </p:sp>
        <p:sp>
          <p:nvSpPr>
            <p:cNvPr id="131" name="Google Shape;131;p16"/>
            <p:cNvSpPr txBox="1"/>
            <p:nvPr/>
          </p:nvSpPr>
          <p:spPr>
            <a:xfrm>
              <a:off x="594488" y="2660925"/>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b="1" lang="en-US">
                  <a:latin typeface="Roboto"/>
                  <a:ea typeface="Roboto"/>
                  <a:cs typeface="Roboto"/>
                  <a:sym typeface="Roboto"/>
                </a:rPr>
                <a:t>Cultural Responsiveness</a:t>
              </a:r>
              <a:endParaRPr b="1">
                <a:latin typeface="Roboto"/>
                <a:ea typeface="Roboto"/>
                <a:cs typeface="Roboto"/>
                <a:sym typeface="Roboto"/>
              </a:endParaRPr>
            </a:p>
          </p:txBody>
        </p:sp>
        <p:sp>
          <p:nvSpPr>
            <p:cNvPr id="132" name="Google Shape;132;p16"/>
            <p:cNvSpPr txBox="1"/>
            <p:nvPr/>
          </p:nvSpPr>
          <p:spPr>
            <a:xfrm>
              <a:off x="571536" y="3117727"/>
              <a:ext cx="1755000" cy="737400"/>
            </a:xfrm>
            <a:prstGeom prst="rect">
              <a:avLst/>
            </a:prstGeom>
            <a:noFill/>
            <a:ln>
              <a:noFill/>
            </a:ln>
          </p:spPr>
          <p:txBody>
            <a:bodyPr anchorCtr="0" anchor="t" bIns="121900" lIns="121900" spcFirstLastPara="1" rIns="121900" wrap="square" tIns="121900">
              <a:noAutofit/>
            </a:bodyPr>
            <a:lstStyle/>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Culturally Responsive Teaching and its characteristics</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Culturally Responsive Teacher</a:t>
              </a:r>
              <a:endParaRPr>
                <a:latin typeface="Roboto"/>
                <a:ea typeface="Roboto"/>
                <a:cs typeface="Roboto"/>
                <a:sym typeface="Roboto"/>
              </a:endParaRPr>
            </a:p>
          </p:txBody>
        </p:sp>
      </p:grpSp>
      <p:grpSp>
        <p:nvGrpSpPr>
          <p:cNvPr id="133" name="Google Shape;133;p16"/>
          <p:cNvGrpSpPr/>
          <p:nvPr/>
        </p:nvGrpSpPr>
        <p:grpSpPr>
          <a:xfrm>
            <a:off x="3599144" y="2609468"/>
            <a:ext cx="2316839" cy="2516698"/>
            <a:chOff x="2699425" y="1957150"/>
            <a:chExt cx="1737673" cy="1887571"/>
          </a:xfrm>
        </p:grpSpPr>
        <p:sp>
          <p:nvSpPr>
            <p:cNvPr id="134" name="Google Shape;134;p16"/>
            <p:cNvSpPr/>
            <p:nvPr/>
          </p:nvSpPr>
          <p:spPr>
            <a:xfrm>
              <a:off x="3256823" y="1957150"/>
              <a:ext cx="594300" cy="594300"/>
            </a:xfrm>
            <a:prstGeom prst="ellipse">
              <a:avLst/>
            </a:prstGeom>
            <a:noFill/>
            <a:ln cap="flat" cmpd="sng" w="38100">
              <a:solidFill>
                <a:srgbClr val="3D3D3D"/>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6"/>
            <p:cNvSpPr txBox="1"/>
            <p:nvPr/>
          </p:nvSpPr>
          <p:spPr>
            <a:xfrm>
              <a:off x="2699425" y="2660925"/>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b="1" lang="en-US">
                  <a:latin typeface="Roboto"/>
                  <a:ea typeface="Roboto"/>
                  <a:cs typeface="Roboto"/>
                  <a:sym typeface="Roboto"/>
                </a:rPr>
                <a:t>Assess yourself!</a:t>
              </a:r>
              <a:endParaRPr b="1">
                <a:latin typeface="Roboto"/>
                <a:ea typeface="Roboto"/>
                <a:cs typeface="Roboto"/>
                <a:sym typeface="Roboto"/>
              </a:endParaRPr>
            </a:p>
          </p:txBody>
        </p:sp>
        <p:sp>
          <p:nvSpPr>
            <p:cNvPr id="136" name="Google Shape;136;p16"/>
            <p:cNvSpPr txBox="1"/>
            <p:nvPr/>
          </p:nvSpPr>
          <p:spPr>
            <a:xfrm>
              <a:off x="2727998" y="3107321"/>
              <a:ext cx="1709100" cy="737400"/>
            </a:xfrm>
            <a:prstGeom prst="rect">
              <a:avLst/>
            </a:prstGeom>
            <a:noFill/>
            <a:ln>
              <a:noFill/>
            </a:ln>
          </p:spPr>
          <p:txBody>
            <a:bodyPr anchorCtr="0" anchor="t" bIns="121900" lIns="121900" spcFirstLastPara="1" rIns="121900" wrap="square" tIns="121900">
              <a:noAutofit/>
            </a:bodyPr>
            <a:lstStyle/>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Assess your Cultural Responsiveness</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Resource Spotlight: Book- </a:t>
              </a:r>
              <a:r>
                <a:rPr lang="en-US">
                  <a:latin typeface="Roboto"/>
                  <a:ea typeface="Roboto"/>
                  <a:cs typeface="Roboto"/>
                  <a:sym typeface="Roboto"/>
                </a:rPr>
                <a:t>Culturally Responsive teaching and the Brain </a:t>
              </a:r>
              <a:endParaRPr>
                <a:latin typeface="Roboto"/>
                <a:ea typeface="Roboto"/>
                <a:cs typeface="Roboto"/>
                <a:sym typeface="Roboto"/>
              </a:endParaRPr>
            </a:p>
            <a:p>
              <a:pPr indent="0" lvl="0" marL="0" rtl="0" algn="l">
                <a:lnSpc>
                  <a:spcPct val="115000"/>
                </a:lnSpc>
                <a:spcBef>
                  <a:spcPts val="2100"/>
                </a:spcBef>
                <a:spcAft>
                  <a:spcPts val="2100"/>
                </a:spcAft>
                <a:buNone/>
              </a:pPr>
              <a:r>
                <a:t/>
              </a:r>
              <a:endParaRPr>
                <a:latin typeface="Roboto"/>
                <a:ea typeface="Roboto"/>
                <a:cs typeface="Roboto"/>
                <a:sym typeface="Roboto"/>
              </a:endParaRPr>
            </a:p>
          </p:txBody>
        </p:sp>
        <p:sp>
          <p:nvSpPr>
            <p:cNvPr id="137" name="Google Shape;137;p16"/>
            <p:cNvSpPr txBox="1"/>
            <p:nvPr/>
          </p:nvSpPr>
          <p:spPr>
            <a:xfrm>
              <a:off x="3211674" y="2101853"/>
              <a:ext cx="686100" cy="3252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1100">
                  <a:solidFill>
                    <a:srgbClr val="3D3D3D"/>
                  </a:solidFill>
                  <a:latin typeface="Roboto"/>
                  <a:ea typeface="Roboto"/>
                  <a:cs typeface="Roboto"/>
                  <a:sym typeface="Roboto"/>
                </a:rPr>
                <a:t>10:25 am</a:t>
              </a:r>
              <a:endParaRPr b="1" sz="1100">
                <a:solidFill>
                  <a:srgbClr val="3D3D3D"/>
                </a:solidFill>
                <a:latin typeface="Roboto"/>
                <a:ea typeface="Roboto"/>
                <a:cs typeface="Roboto"/>
                <a:sym typeface="Roboto"/>
              </a:endParaRPr>
            </a:p>
          </p:txBody>
        </p:sp>
      </p:grpSp>
      <p:grpSp>
        <p:nvGrpSpPr>
          <p:cNvPr id="138" name="Google Shape;138;p16"/>
          <p:cNvGrpSpPr/>
          <p:nvPr/>
        </p:nvGrpSpPr>
        <p:grpSpPr>
          <a:xfrm>
            <a:off x="6375038" y="2609468"/>
            <a:ext cx="2278750" cy="2530570"/>
            <a:chOff x="4781408" y="1957150"/>
            <a:chExt cx="1709106" cy="1897975"/>
          </a:xfrm>
        </p:grpSpPr>
        <p:sp>
          <p:nvSpPr>
            <p:cNvPr id="139" name="Google Shape;139;p16"/>
            <p:cNvSpPr/>
            <p:nvPr/>
          </p:nvSpPr>
          <p:spPr>
            <a:xfrm>
              <a:off x="5338808" y="1957150"/>
              <a:ext cx="594300" cy="594300"/>
            </a:xfrm>
            <a:prstGeom prst="ellipse">
              <a:avLst/>
            </a:prstGeom>
            <a:noFill/>
            <a:ln cap="flat" cmpd="sng" w="3810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6"/>
            <p:cNvSpPr txBox="1"/>
            <p:nvPr/>
          </p:nvSpPr>
          <p:spPr>
            <a:xfrm>
              <a:off x="4781413" y="2660925"/>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b="1" lang="en-US">
                  <a:latin typeface="Roboto"/>
                  <a:ea typeface="Roboto"/>
                  <a:cs typeface="Roboto"/>
                  <a:sym typeface="Roboto"/>
                </a:rPr>
                <a:t>Lesson Plan</a:t>
              </a:r>
              <a:endParaRPr b="1">
                <a:latin typeface="Roboto"/>
                <a:ea typeface="Roboto"/>
                <a:cs typeface="Roboto"/>
                <a:sym typeface="Roboto"/>
              </a:endParaRPr>
            </a:p>
          </p:txBody>
        </p:sp>
        <p:sp>
          <p:nvSpPr>
            <p:cNvPr id="141" name="Google Shape;141;p16"/>
            <p:cNvSpPr txBox="1"/>
            <p:nvPr/>
          </p:nvSpPr>
          <p:spPr>
            <a:xfrm>
              <a:off x="4781408" y="3117725"/>
              <a:ext cx="1709100" cy="737400"/>
            </a:xfrm>
            <a:prstGeom prst="rect">
              <a:avLst/>
            </a:prstGeom>
            <a:noFill/>
            <a:ln>
              <a:noFill/>
            </a:ln>
          </p:spPr>
          <p:txBody>
            <a:bodyPr anchorCtr="0" anchor="t" bIns="121900" lIns="121900" spcFirstLastPara="1" rIns="121900" wrap="square" tIns="121900">
              <a:noAutofit/>
            </a:bodyPr>
            <a:lstStyle/>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Culturally Responsive Lesson Plan</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Example Lesson Plan</a:t>
              </a:r>
              <a:endParaRPr>
                <a:latin typeface="Roboto"/>
                <a:ea typeface="Roboto"/>
                <a:cs typeface="Roboto"/>
                <a:sym typeface="Roboto"/>
              </a:endParaRPr>
            </a:p>
          </p:txBody>
        </p:sp>
        <p:sp>
          <p:nvSpPr>
            <p:cNvPr id="142" name="Google Shape;142;p16"/>
            <p:cNvSpPr txBox="1"/>
            <p:nvPr/>
          </p:nvSpPr>
          <p:spPr>
            <a:xfrm>
              <a:off x="5302772" y="2118315"/>
              <a:ext cx="630600" cy="321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1100">
                  <a:latin typeface="Roboto"/>
                  <a:ea typeface="Roboto"/>
                  <a:cs typeface="Roboto"/>
                  <a:sym typeface="Roboto"/>
                </a:rPr>
                <a:t>10:30 am</a:t>
              </a:r>
              <a:endParaRPr b="1" sz="1100">
                <a:latin typeface="Roboto"/>
                <a:ea typeface="Roboto"/>
                <a:cs typeface="Roboto"/>
                <a:sym typeface="Roboto"/>
              </a:endParaRPr>
            </a:p>
          </p:txBody>
        </p:sp>
      </p:grpSp>
      <p:grpSp>
        <p:nvGrpSpPr>
          <p:cNvPr id="143" name="Google Shape;143;p16"/>
          <p:cNvGrpSpPr/>
          <p:nvPr/>
        </p:nvGrpSpPr>
        <p:grpSpPr>
          <a:xfrm>
            <a:off x="9150952" y="2609468"/>
            <a:ext cx="2278746" cy="2530573"/>
            <a:chOff x="6863386" y="1957150"/>
            <a:chExt cx="1709102" cy="1897977"/>
          </a:xfrm>
        </p:grpSpPr>
        <p:sp>
          <p:nvSpPr>
            <p:cNvPr id="144" name="Google Shape;144;p16"/>
            <p:cNvSpPr/>
            <p:nvPr/>
          </p:nvSpPr>
          <p:spPr>
            <a:xfrm>
              <a:off x="7420786" y="1957150"/>
              <a:ext cx="594300" cy="594300"/>
            </a:xfrm>
            <a:prstGeom prst="ellipse">
              <a:avLst/>
            </a:prstGeom>
            <a:noFill/>
            <a:ln cap="flat" cmpd="sng" w="3810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6"/>
            <p:cNvSpPr txBox="1"/>
            <p:nvPr/>
          </p:nvSpPr>
          <p:spPr>
            <a:xfrm>
              <a:off x="6863388" y="2660925"/>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b="1" lang="en-US">
                  <a:latin typeface="Roboto"/>
                  <a:ea typeface="Roboto"/>
                  <a:cs typeface="Roboto"/>
                  <a:sym typeface="Roboto"/>
                </a:rPr>
                <a:t>Resources </a:t>
              </a:r>
              <a:endParaRPr b="1">
                <a:latin typeface="Roboto"/>
                <a:ea typeface="Roboto"/>
                <a:cs typeface="Roboto"/>
                <a:sym typeface="Roboto"/>
              </a:endParaRPr>
            </a:p>
          </p:txBody>
        </p:sp>
        <p:sp>
          <p:nvSpPr>
            <p:cNvPr id="146" name="Google Shape;146;p16"/>
            <p:cNvSpPr txBox="1"/>
            <p:nvPr/>
          </p:nvSpPr>
          <p:spPr>
            <a:xfrm>
              <a:off x="6863386" y="3117727"/>
              <a:ext cx="1709100" cy="737400"/>
            </a:xfrm>
            <a:prstGeom prst="rect">
              <a:avLst/>
            </a:prstGeom>
            <a:noFill/>
            <a:ln>
              <a:noFill/>
            </a:ln>
          </p:spPr>
          <p:txBody>
            <a:bodyPr anchorCtr="0" anchor="t" bIns="121900" lIns="121900" spcFirstLastPara="1" rIns="121900" wrap="square" tIns="121900">
              <a:noAutofit/>
            </a:bodyPr>
            <a:lstStyle/>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Sharing </a:t>
              </a:r>
              <a:r>
                <a:rPr lang="en-US">
                  <a:latin typeface="Roboto"/>
                  <a:ea typeface="Roboto"/>
                  <a:cs typeface="Roboto"/>
                  <a:sym typeface="Roboto"/>
                </a:rPr>
                <a:t>resources</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Q&amp;As</a:t>
              </a:r>
              <a:endParaRPr>
                <a:latin typeface="Roboto"/>
                <a:ea typeface="Roboto"/>
                <a:cs typeface="Roboto"/>
                <a:sym typeface="Roboto"/>
              </a:endParaRPr>
            </a:p>
          </p:txBody>
        </p:sp>
        <p:sp>
          <p:nvSpPr>
            <p:cNvPr id="147" name="Google Shape;147;p16"/>
            <p:cNvSpPr txBox="1"/>
            <p:nvPr/>
          </p:nvSpPr>
          <p:spPr>
            <a:xfrm>
              <a:off x="7340039" y="2118315"/>
              <a:ext cx="675300" cy="321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1100">
                  <a:latin typeface="Roboto"/>
                  <a:ea typeface="Roboto"/>
                  <a:cs typeface="Roboto"/>
                  <a:sym typeface="Roboto"/>
                </a:rPr>
                <a:t>10:40 am</a:t>
              </a:r>
              <a:endParaRPr b="1" sz="1100">
                <a:latin typeface="Roboto"/>
                <a:ea typeface="Roboto"/>
                <a:cs typeface="Roboto"/>
                <a:sym typeface="Roboto"/>
              </a:endParaRPr>
            </a:p>
          </p:txBody>
        </p:sp>
      </p:grpSp>
      <p:sp>
        <p:nvSpPr>
          <p:cNvPr id="148" name="Google Shape;148;p16"/>
          <p:cNvSpPr/>
          <p:nvPr/>
        </p:nvSpPr>
        <p:spPr>
          <a:xfrm>
            <a:off x="5782900" y="2997483"/>
            <a:ext cx="792300" cy="49200"/>
          </a:xfrm>
          <a:prstGeom prst="roundRect">
            <a:avLst>
              <a:gd fmla="val 50000" name="adj"/>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6"/>
          <p:cNvSpPr/>
          <p:nvPr/>
        </p:nvSpPr>
        <p:spPr>
          <a:xfrm>
            <a:off x="8558867" y="2997483"/>
            <a:ext cx="792300" cy="49200"/>
          </a:xfrm>
          <a:prstGeom prst="roundRect">
            <a:avLst>
              <a:gd fmla="val 50000" name="adj"/>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3" name="Shape 153"/>
        <p:cNvGrpSpPr/>
        <p:nvPr/>
      </p:nvGrpSpPr>
      <p:grpSpPr>
        <a:xfrm>
          <a:off x="0" y="0"/>
          <a:ext cx="0" cy="0"/>
          <a:chOff x="0" y="0"/>
          <a:chExt cx="0" cy="0"/>
        </a:xfrm>
      </p:grpSpPr>
      <p:sp>
        <p:nvSpPr>
          <p:cNvPr id="154" name="Google Shape;154;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55" name="Google Shape;155;p17"/>
          <p:cNvSpPr txBox="1"/>
          <p:nvPr>
            <p:ph type="title"/>
          </p:nvPr>
        </p:nvSpPr>
        <p:spPr>
          <a:xfrm>
            <a:off x="878911" y="538477"/>
            <a:ext cx="4958312" cy="16741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3700"/>
              <a:buFont typeface="Arial"/>
              <a:buNone/>
            </a:pPr>
            <a:r>
              <a:rPr lang="en-US" sz="3700"/>
              <a:t>Culturally Responsive Teaching</a:t>
            </a:r>
            <a:endParaRPr/>
          </a:p>
        </p:txBody>
      </p:sp>
      <p:cxnSp>
        <p:nvCxnSpPr>
          <p:cNvPr id="156" name="Google Shape;156;p17"/>
          <p:cNvCxnSpPr/>
          <p:nvPr/>
        </p:nvCxnSpPr>
        <p:spPr>
          <a:xfrm>
            <a:off x="962164" y="2478513"/>
            <a:ext cx="2926080" cy="0"/>
          </a:xfrm>
          <a:prstGeom prst="straightConnector1">
            <a:avLst/>
          </a:prstGeom>
          <a:noFill/>
          <a:ln cap="flat" cmpd="sng" w="12700">
            <a:solidFill>
              <a:srgbClr val="3F3F3F"/>
            </a:solidFill>
            <a:prstDash val="solid"/>
            <a:round/>
            <a:headEnd len="sm" w="sm" type="none"/>
            <a:tailEnd len="sm" w="sm" type="none"/>
          </a:ln>
        </p:spPr>
      </p:cxnSp>
      <p:sp>
        <p:nvSpPr>
          <p:cNvPr id="157" name="Google Shape;157;p17"/>
          <p:cNvSpPr txBox="1"/>
          <p:nvPr>
            <p:ph idx="1" type="body"/>
          </p:nvPr>
        </p:nvSpPr>
        <p:spPr>
          <a:xfrm>
            <a:off x="858064" y="2639380"/>
            <a:ext cx="4979159" cy="3229714"/>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SzPts val="1800"/>
              <a:buNone/>
            </a:pPr>
            <a:r>
              <a:rPr lang="en-US" sz="2400"/>
              <a:t>A pedagogy that acknowledges, responds to, and celebrates fundamental cultures offers full, equitable access to education for students from all cultures.</a:t>
            </a:r>
            <a:endParaRPr sz="2400"/>
          </a:p>
        </p:txBody>
      </p:sp>
      <p:sp>
        <p:nvSpPr>
          <p:cNvPr id="158" name="Google Shape;158;p17"/>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17"/>
          <p:cNvPicPr preferRelativeResize="0"/>
          <p:nvPr/>
        </p:nvPicPr>
        <p:blipFill>
          <a:blip r:embed="rId3">
            <a:alphaModFix/>
          </a:blip>
          <a:stretch>
            <a:fillRect/>
          </a:stretch>
        </p:blipFill>
        <p:spPr>
          <a:xfrm>
            <a:off x="6086825" y="948075"/>
            <a:ext cx="5687450" cy="496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3F3F3F"/>
              </a:buClr>
              <a:buSzPts val="3700"/>
              <a:buFont typeface="Arial"/>
              <a:buNone/>
            </a:pPr>
            <a:r>
              <a:rPr lang="en-US" sz="3700"/>
              <a:t>Characteristics of </a:t>
            </a:r>
            <a:r>
              <a:rPr lang="en-US" sz="3700"/>
              <a:t>Culturally Responsive Teaching</a:t>
            </a:r>
            <a:endParaRPr/>
          </a:p>
        </p:txBody>
      </p:sp>
      <p:sp>
        <p:nvSpPr>
          <p:cNvPr id="166" name="Google Shape;166;p18"/>
          <p:cNvSpPr txBox="1"/>
          <p:nvPr>
            <p:ph idx="1" type="body"/>
          </p:nvPr>
        </p:nvSpPr>
        <p:spPr>
          <a:xfrm>
            <a:off x="1097275" y="2056925"/>
            <a:ext cx="10058400" cy="3093900"/>
          </a:xfrm>
          <a:prstGeom prst="rect">
            <a:avLst/>
          </a:prstGeom>
        </p:spPr>
        <p:txBody>
          <a:bodyPr anchorCtr="0" anchor="t" bIns="45700" lIns="0" spcFirstLastPara="1" rIns="0" wrap="square" tIns="45700">
            <a:noAutofit/>
          </a:bodyPr>
          <a:lstStyle/>
          <a:p>
            <a:pPr indent="-342900" lvl="0" marL="660400" rtl="0" algn="l">
              <a:lnSpc>
                <a:spcPct val="150000"/>
              </a:lnSpc>
              <a:spcBef>
                <a:spcPts val="0"/>
              </a:spcBef>
              <a:spcAft>
                <a:spcPts val="0"/>
              </a:spcAft>
              <a:buClr>
                <a:srgbClr val="000000"/>
              </a:buClr>
              <a:buSzPts val="1800"/>
              <a:buFont typeface="Source Sans Pro"/>
              <a:buChar char="➔"/>
            </a:pPr>
            <a:r>
              <a:rPr lang="en-US" u="sng">
                <a:solidFill>
                  <a:schemeClr val="hlink"/>
                </a:solidFill>
                <a:highlight>
                  <a:srgbClr val="FFFFFF"/>
                </a:highlight>
                <a:hlinkClick r:id="rId3"/>
              </a:rPr>
              <a:t>Positive perspectives on parents and families</a:t>
            </a:r>
            <a:endParaRPr>
              <a:solidFill>
                <a:srgbClr val="000000"/>
              </a:solidFill>
              <a:highlight>
                <a:srgbClr val="FFFFFF"/>
              </a:highlight>
            </a:endParaRPr>
          </a:p>
          <a:p>
            <a:pPr indent="-342900" lvl="0" marL="660400" rtl="0" algn="l">
              <a:lnSpc>
                <a:spcPct val="150000"/>
              </a:lnSpc>
              <a:spcBef>
                <a:spcPts val="0"/>
              </a:spcBef>
              <a:spcAft>
                <a:spcPts val="0"/>
              </a:spcAft>
              <a:buClr>
                <a:srgbClr val="000000"/>
              </a:buClr>
              <a:buSzPts val="1800"/>
              <a:buFont typeface="Source Sans Pro"/>
              <a:buChar char="➔"/>
            </a:pPr>
            <a:r>
              <a:rPr lang="en-US" u="sng">
                <a:solidFill>
                  <a:schemeClr val="hlink"/>
                </a:solidFill>
                <a:highlight>
                  <a:srgbClr val="FFFFFF"/>
                </a:highlight>
                <a:hlinkClick r:id="rId4"/>
              </a:rPr>
              <a:t>Communication of high expectations</a:t>
            </a:r>
            <a:endParaRPr>
              <a:solidFill>
                <a:srgbClr val="000000"/>
              </a:solidFill>
              <a:highlight>
                <a:srgbClr val="FFFFFF"/>
              </a:highlight>
            </a:endParaRPr>
          </a:p>
          <a:p>
            <a:pPr indent="-342900" lvl="0" marL="660400" rtl="0" algn="l">
              <a:lnSpc>
                <a:spcPct val="150000"/>
              </a:lnSpc>
              <a:spcBef>
                <a:spcPts val="0"/>
              </a:spcBef>
              <a:spcAft>
                <a:spcPts val="0"/>
              </a:spcAft>
              <a:buClr>
                <a:srgbClr val="000000"/>
              </a:buClr>
              <a:buSzPts val="1800"/>
              <a:buFont typeface="Source Sans Pro"/>
              <a:buChar char="➔"/>
            </a:pPr>
            <a:r>
              <a:rPr lang="en-US" u="sng">
                <a:solidFill>
                  <a:schemeClr val="hlink"/>
                </a:solidFill>
                <a:highlight>
                  <a:srgbClr val="FFFFFF"/>
                </a:highlight>
                <a:hlinkClick r:id="rId5"/>
              </a:rPr>
              <a:t>Learning within the context of culture</a:t>
            </a:r>
            <a:endParaRPr>
              <a:solidFill>
                <a:srgbClr val="000000"/>
              </a:solidFill>
              <a:highlight>
                <a:srgbClr val="FFFFFF"/>
              </a:highlight>
            </a:endParaRPr>
          </a:p>
          <a:p>
            <a:pPr indent="-342900" lvl="0" marL="660400" rtl="0" algn="l">
              <a:lnSpc>
                <a:spcPct val="150000"/>
              </a:lnSpc>
              <a:spcBef>
                <a:spcPts val="0"/>
              </a:spcBef>
              <a:spcAft>
                <a:spcPts val="0"/>
              </a:spcAft>
              <a:buClr>
                <a:srgbClr val="000000"/>
              </a:buClr>
              <a:buSzPts val="1800"/>
              <a:buFont typeface="Source Sans Pro"/>
              <a:buChar char="➔"/>
            </a:pPr>
            <a:r>
              <a:rPr lang="en-US" u="sng">
                <a:solidFill>
                  <a:schemeClr val="hlink"/>
                </a:solidFill>
                <a:highlight>
                  <a:srgbClr val="FFFFFF"/>
                </a:highlight>
                <a:hlinkClick r:id="rId6"/>
              </a:rPr>
              <a:t>Student-centered instruction</a:t>
            </a:r>
            <a:endParaRPr>
              <a:solidFill>
                <a:srgbClr val="000000"/>
              </a:solidFill>
              <a:highlight>
                <a:srgbClr val="FFFFFF"/>
              </a:highlight>
            </a:endParaRPr>
          </a:p>
          <a:p>
            <a:pPr indent="-342900" lvl="0" marL="660400" rtl="0" algn="l">
              <a:lnSpc>
                <a:spcPct val="150000"/>
              </a:lnSpc>
              <a:spcBef>
                <a:spcPts val="0"/>
              </a:spcBef>
              <a:spcAft>
                <a:spcPts val="0"/>
              </a:spcAft>
              <a:buClr>
                <a:srgbClr val="000000"/>
              </a:buClr>
              <a:buSzPts val="1800"/>
              <a:buFont typeface="Source Sans Pro"/>
              <a:buChar char="➔"/>
            </a:pPr>
            <a:r>
              <a:rPr lang="en-US" u="sng">
                <a:solidFill>
                  <a:schemeClr val="hlink"/>
                </a:solidFill>
                <a:highlight>
                  <a:srgbClr val="FFFFFF"/>
                </a:highlight>
                <a:hlinkClick r:id="rId7"/>
              </a:rPr>
              <a:t>Culturally mediated instruction</a:t>
            </a:r>
            <a:endParaRPr>
              <a:solidFill>
                <a:srgbClr val="000000"/>
              </a:solidFill>
              <a:highlight>
                <a:srgbClr val="FFFFFF"/>
              </a:highlight>
            </a:endParaRPr>
          </a:p>
          <a:p>
            <a:pPr indent="-342900" lvl="0" marL="660400" rtl="0" algn="l">
              <a:lnSpc>
                <a:spcPct val="150000"/>
              </a:lnSpc>
              <a:spcBef>
                <a:spcPts val="0"/>
              </a:spcBef>
              <a:spcAft>
                <a:spcPts val="0"/>
              </a:spcAft>
              <a:buClr>
                <a:srgbClr val="000000"/>
              </a:buClr>
              <a:buSzPts val="1800"/>
              <a:buFont typeface="Source Sans Pro"/>
              <a:buChar char="➔"/>
            </a:pPr>
            <a:r>
              <a:rPr lang="en-US" u="sng">
                <a:solidFill>
                  <a:schemeClr val="hlink"/>
                </a:solidFill>
                <a:highlight>
                  <a:srgbClr val="FFFFFF"/>
                </a:highlight>
                <a:hlinkClick r:id="rId8"/>
              </a:rPr>
              <a:t>Reshaping the curriculum</a:t>
            </a:r>
            <a:endParaRPr>
              <a:solidFill>
                <a:srgbClr val="000000"/>
              </a:solidFill>
              <a:highlight>
                <a:srgbClr val="FFFFFF"/>
              </a:highlight>
            </a:endParaRPr>
          </a:p>
          <a:p>
            <a:pPr indent="-342900" lvl="0" marL="660400" rtl="0" algn="l">
              <a:lnSpc>
                <a:spcPct val="150000"/>
              </a:lnSpc>
              <a:spcBef>
                <a:spcPts val="0"/>
              </a:spcBef>
              <a:spcAft>
                <a:spcPts val="0"/>
              </a:spcAft>
              <a:buClr>
                <a:srgbClr val="000000"/>
              </a:buClr>
              <a:buSzPts val="1800"/>
              <a:buFont typeface="Source Sans Pro"/>
              <a:buChar char="➔"/>
            </a:pPr>
            <a:r>
              <a:rPr lang="en-US" u="sng">
                <a:solidFill>
                  <a:schemeClr val="hlink"/>
                </a:solidFill>
                <a:highlight>
                  <a:srgbClr val="FFFFFF"/>
                </a:highlight>
                <a:hlinkClick r:id="rId9"/>
              </a:rPr>
              <a:t>Teacher as facilitator</a:t>
            </a:r>
            <a:endParaRPr/>
          </a:p>
        </p:txBody>
      </p:sp>
      <p:pic>
        <p:nvPicPr>
          <p:cNvPr id="167" name="Google Shape;167;p18">
            <a:hlinkClick r:id="rId10"/>
          </p:cNvPr>
          <p:cNvPicPr preferRelativeResize="0"/>
          <p:nvPr/>
        </p:nvPicPr>
        <p:blipFill>
          <a:blip r:embed="rId11">
            <a:alphaModFix/>
          </a:blip>
          <a:stretch>
            <a:fillRect/>
          </a:stretch>
        </p:blipFill>
        <p:spPr>
          <a:xfrm>
            <a:off x="6869600" y="3369550"/>
            <a:ext cx="4873725" cy="1121200"/>
          </a:xfrm>
          <a:prstGeom prst="rect">
            <a:avLst/>
          </a:prstGeom>
          <a:noFill/>
          <a:ln>
            <a:noFill/>
          </a:ln>
        </p:spPr>
      </p:pic>
      <p:sp>
        <p:nvSpPr>
          <p:cNvPr id="168" name="Google Shape;168;p18"/>
          <p:cNvSpPr txBox="1"/>
          <p:nvPr/>
        </p:nvSpPr>
        <p:spPr>
          <a:xfrm>
            <a:off x="3196950" y="5150825"/>
            <a:ext cx="5504400" cy="915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1800">
                <a:solidFill>
                  <a:schemeClr val="dk1"/>
                </a:solidFill>
                <a:highlight>
                  <a:srgbClr val="FFFFFF"/>
                </a:highlight>
                <a:latin typeface="Source Sans Pro"/>
                <a:ea typeface="Source Sans Pro"/>
                <a:cs typeface="Source Sans Pro"/>
                <a:sym typeface="Source Sans Pro"/>
              </a:rPr>
              <a:t>Resource Spotlight</a:t>
            </a:r>
            <a:endParaRPr b="1">
              <a:solidFill>
                <a:schemeClr val="dk1"/>
              </a:solidFill>
              <a:highlight>
                <a:srgbClr val="FFFFFF"/>
              </a:highlight>
              <a:latin typeface="Source Sans Pro"/>
              <a:ea typeface="Source Sans Pro"/>
              <a:cs typeface="Source Sans Pro"/>
              <a:sym typeface="Source Sans Pro"/>
            </a:endParaRPr>
          </a:p>
          <a:p>
            <a:pPr indent="-317500" lvl="0" marL="457200" rtl="0" algn="l">
              <a:lnSpc>
                <a:spcPct val="100000"/>
              </a:lnSpc>
              <a:spcBef>
                <a:spcPts val="0"/>
              </a:spcBef>
              <a:spcAft>
                <a:spcPts val="0"/>
              </a:spcAft>
              <a:buSzPts val="1400"/>
              <a:buFont typeface="Source Sans Pro"/>
              <a:buChar char="●"/>
            </a:pPr>
            <a:r>
              <a:rPr b="1" lang="en-US" u="sng">
                <a:solidFill>
                  <a:schemeClr val="hlink"/>
                </a:solidFill>
                <a:highlight>
                  <a:srgbClr val="FFFFFF"/>
                </a:highlight>
                <a:latin typeface="Source Sans Pro"/>
                <a:ea typeface="Source Sans Pro"/>
                <a:cs typeface="Source Sans Pro"/>
                <a:sym typeface="Source Sans Pro"/>
                <a:hlinkClick r:id="rId12"/>
              </a:rPr>
              <a:t>15 Culturally-Relevant Teaching Strategies and Examples</a:t>
            </a:r>
            <a:endParaRPr/>
          </a:p>
          <a:p>
            <a:pPr indent="-317500" lvl="0" marL="457200" rtl="0" algn="l">
              <a:lnSpc>
                <a:spcPct val="100000"/>
              </a:lnSpc>
              <a:spcBef>
                <a:spcPts val="0"/>
              </a:spcBef>
              <a:spcAft>
                <a:spcPts val="0"/>
              </a:spcAft>
              <a:buSzPts val="1400"/>
              <a:buFont typeface="Source Sans Pro"/>
              <a:buChar char="●"/>
            </a:pPr>
            <a:r>
              <a:rPr b="1" lang="en-US" u="sng">
                <a:solidFill>
                  <a:schemeClr val="hlink"/>
                </a:solidFill>
                <a:highlight>
                  <a:srgbClr val="FFFFFF"/>
                </a:highlight>
                <a:latin typeface="Source Sans Pro"/>
                <a:ea typeface="Source Sans Pro"/>
                <a:cs typeface="Source Sans Pro"/>
                <a:sym typeface="Source Sans Pro"/>
                <a:hlinkClick r:id="rId13"/>
              </a:rPr>
              <a:t>Self-Audit your Culturally Competent Classroom (Pages 5-6)</a:t>
            </a:r>
            <a:endParaRPr b="1">
              <a:solidFill>
                <a:schemeClr val="dk1"/>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2" name="Shape 172"/>
        <p:cNvGrpSpPr/>
        <p:nvPr/>
      </p:nvGrpSpPr>
      <p:grpSpPr>
        <a:xfrm>
          <a:off x="0" y="0"/>
          <a:ext cx="0" cy="0"/>
          <a:chOff x="0" y="0"/>
          <a:chExt cx="0" cy="0"/>
        </a:xfrm>
      </p:grpSpPr>
      <p:sp>
        <p:nvSpPr>
          <p:cNvPr id="173" name="Google Shape;173;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Arial"/>
              <a:buNone/>
            </a:pPr>
            <a:r>
              <a:rPr lang="en-US"/>
              <a:t>Culturally Responsive Teacher</a:t>
            </a:r>
            <a:endParaRPr/>
          </a:p>
        </p:txBody>
      </p:sp>
      <p:grpSp>
        <p:nvGrpSpPr>
          <p:cNvPr id="174" name="Google Shape;174;p19"/>
          <p:cNvGrpSpPr/>
          <p:nvPr/>
        </p:nvGrpSpPr>
        <p:grpSpPr>
          <a:xfrm>
            <a:off x="1096963" y="2101472"/>
            <a:ext cx="10058399" cy="3780164"/>
            <a:chOff x="0" y="2957"/>
            <a:chExt cx="10058399" cy="3780164"/>
          </a:xfrm>
        </p:grpSpPr>
        <p:sp>
          <p:nvSpPr>
            <p:cNvPr id="175" name="Google Shape;175;p19"/>
            <p:cNvSpPr/>
            <p:nvPr/>
          </p:nvSpPr>
          <p:spPr>
            <a:xfrm>
              <a:off x="0" y="2957"/>
              <a:ext cx="10058399" cy="630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a:off x="190583" y="144714"/>
              <a:ext cx="346515" cy="34651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727681" y="2957"/>
              <a:ext cx="9330718" cy="630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txBox="1"/>
            <p:nvPr/>
          </p:nvSpPr>
          <p:spPr>
            <a:xfrm>
              <a:off x="727681" y="2957"/>
              <a:ext cx="9330718" cy="630027"/>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Clr>
                  <a:schemeClr val="dk1"/>
                </a:buClr>
                <a:buSzPts val="1900"/>
                <a:buFont typeface="Source Sans Pro"/>
                <a:buNone/>
              </a:pPr>
              <a:r>
                <a:rPr b="0" i="0" lang="en-US" sz="1900" u="none" cap="none" strike="noStrike">
                  <a:solidFill>
                    <a:schemeClr val="dk1"/>
                  </a:solidFill>
                  <a:latin typeface="Source Sans Pro"/>
                  <a:ea typeface="Source Sans Pro"/>
                  <a:cs typeface="Source Sans Pro"/>
                  <a:sym typeface="Source Sans Pro"/>
                </a:rPr>
                <a:t>Get to know your Students</a:t>
              </a:r>
              <a:endParaRPr/>
            </a:p>
          </p:txBody>
        </p:sp>
        <p:sp>
          <p:nvSpPr>
            <p:cNvPr id="179" name="Google Shape;179;p19"/>
            <p:cNvSpPr/>
            <p:nvPr/>
          </p:nvSpPr>
          <p:spPr>
            <a:xfrm>
              <a:off x="0" y="790492"/>
              <a:ext cx="10058399" cy="630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190583" y="932248"/>
              <a:ext cx="346515" cy="34651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727681" y="790492"/>
              <a:ext cx="9330718" cy="630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txBox="1"/>
            <p:nvPr/>
          </p:nvSpPr>
          <p:spPr>
            <a:xfrm>
              <a:off x="727681" y="790492"/>
              <a:ext cx="9330718" cy="630027"/>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Clr>
                  <a:schemeClr val="dk1"/>
                </a:buClr>
                <a:buSzPts val="1900"/>
                <a:buFont typeface="Source Sans Pro"/>
                <a:buNone/>
              </a:pPr>
              <a:r>
                <a:rPr b="0" i="0" lang="en-US" sz="1900" u="none" cap="none" strike="noStrike">
                  <a:solidFill>
                    <a:schemeClr val="dk1"/>
                  </a:solidFill>
                  <a:latin typeface="Source Sans Pro"/>
                  <a:ea typeface="Source Sans Pro"/>
                  <a:cs typeface="Source Sans Pro"/>
                  <a:sym typeface="Source Sans Pro"/>
                </a:rPr>
                <a:t>Make your classroom a judgement-free zone</a:t>
              </a:r>
              <a:endParaRPr/>
            </a:p>
          </p:txBody>
        </p:sp>
        <p:sp>
          <p:nvSpPr>
            <p:cNvPr id="183" name="Google Shape;183;p19"/>
            <p:cNvSpPr/>
            <p:nvPr/>
          </p:nvSpPr>
          <p:spPr>
            <a:xfrm>
              <a:off x="0" y="1578026"/>
              <a:ext cx="10058399" cy="630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190583" y="1719782"/>
              <a:ext cx="346515" cy="34651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727681" y="1578026"/>
              <a:ext cx="9330718" cy="630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txBox="1"/>
            <p:nvPr/>
          </p:nvSpPr>
          <p:spPr>
            <a:xfrm>
              <a:off x="727681" y="1578026"/>
              <a:ext cx="9330718" cy="630027"/>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Clr>
                  <a:schemeClr val="dk1"/>
                </a:buClr>
                <a:buSzPts val="1900"/>
                <a:buFont typeface="Source Sans Pro"/>
                <a:buNone/>
              </a:pPr>
              <a:r>
                <a:rPr b="0" i="0" lang="en-US" sz="1900" u="none" cap="none" strike="noStrike">
                  <a:solidFill>
                    <a:schemeClr val="dk1"/>
                  </a:solidFill>
                  <a:latin typeface="Source Sans Pro"/>
                  <a:ea typeface="Source Sans Pro"/>
                  <a:cs typeface="Source Sans Pro"/>
                  <a:sym typeface="Source Sans Pro"/>
                </a:rPr>
                <a:t>Adapt your teaching</a:t>
              </a:r>
              <a:endParaRPr/>
            </a:p>
          </p:txBody>
        </p:sp>
        <p:sp>
          <p:nvSpPr>
            <p:cNvPr id="187" name="Google Shape;187;p19"/>
            <p:cNvSpPr/>
            <p:nvPr/>
          </p:nvSpPr>
          <p:spPr>
            <a:xfrm>
              <a:off x="0" y="2365560"/>
              <a:ext cx="10058399" cy="630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190583" y="2507316"/>
              <a:ext cx="346515" cy="34651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727681" y="2365560"/>
              <a:ext cx="9330718" cy="630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txBox="1"/>
            <p:nvPr/>
          </p:nvSpPr>
          <p:spPr>
            <a:xfrm>
              <a:off x="727681" y="2365560"/>
              <a:ext cx="9330718" cy="630027"/>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Clr>
                  <a:schemeClr val="dk1"/>
                </a:buClr>
                <a:buSzPts val="1900"/>
                <a:buFont typeface="Source Sans Pro"/>
                <a:buNone/>
              </a:pPr>
              <a:r>
                <a:rPr b="0" i="0" lang="en-US" sz="1900" u="none" cap="none" strike="noStrike">
                  <a:solidFill>
                    <a:schemeClr val="dk1"/>
                  </a:solidFill>
                  <a:latin typeface="Source Sans Pro"/>
                  <a:ea typeface="Source Sans Pro"/>
                  <a:cs typeface="Source Sans Pro"/>
                  <a:sym typeface="Source Sans Pro"/>
                </a:rPr>
                <a:t>Include all cultures in your teaching</a:t>
              </a:r>
              <a:endParaRPr/>
            </a:p>
          </p:txBody>
        </p:sp>
        <p:sp>
          <p:nvSpPr>
            <p:cNvPr id="191" name="Google Shape;191;p19"/>
            <p:cNvSpPr/>
            <p:nvPr/>
          </p:nvSpPr>
          <p:spPr>
            <a:xfrm>
              <a:off x="0" y="3153094"/>
              <a:ext cx="10058399" cy="630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190583" y="3294850"/>
              <a:ext cx="346515" cy="346515"/>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727681" y="3153094"/>
              <a:ext cx="9330718" cy="630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txBox="1"/>
            <p:nvPr/>
          </p:nvSpPr>
          <p:spPr>
            <a:xfrm>
              <a:off x="727681" y="3153094"/>
              <a:ext cx="9330718" cy="630027"/>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Clr>
                  <a:schemeClr val="dk1"/>
                </a:buClr>
                <a:buSzPts val="1900"/>
                <a:buFont typeface="Source Sans Pro"/>
                <a:buNone/>
              </a:pPr>
              <a:r>
                <a:rPr b="0" i="0" lang="en-US" sz="1900" u="none" cap="none" strike="noStrike">
                  <a:solidFill>
                    <a:schemeClr val="dk1"/>
                  </a:solidFill>
                  <a:latin typeface="Source Sans Pro"/>
                  <a:ea typeface="Source Sans Pro"/>
                  <a:cs typeface="Source Sans Pro"/>
                  <a:sym typeface="Source Sans Pro"/>
                </a:rPr>
                <a:t>Assess your Cultural competence</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0"/>
          <p:cNvSpPr txBox="1"/>
          <p:nvPr>
            <p:ph type="title"/>
          </p:nvPr>
        </p:nvSpPr>
        <p:spPr>
          <a:xfrm>
            <a:off x="2919450" y="286575"/>
            <a:ext cx="6885600" cy="1450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Arial"/>
              <a:buNone/>
            </a:pPr>
            <a:r>
              <a:rPr lang="en-US"/>
              <a:t>Assess your Cultural Responsiveness</a:t>
            </a:r>
            <a:endParaRPr/>
          </a:p>
        </p:txBody>
      </p:sp>
      <p:sp>
        <p:nvSpPr>
          <p:cNvPr id="201" name="Google Shape;201;p20"/>
          <p:cNvSpPr txBox="1"/>
          <p:nvPr>
            <p:ph idx="1" type="body"/>
          </p:nvPr>
        </p:nvSpPr>
        <p:spPr>
          <a:xfrm>
            <a:off x="546450" y="2259100"/>
            <a:ext cx="10058400" cy="3459000"/>
          </a:xfrm>
          <a:prstGeom prst="rect">
            <a:avLst/>
          </a:prstGeom>
          <a:noFill/>
          <a:ln>
            <a:noFill/>
          </a:ln>
        </p:spPr>
        <p:txBody>
          <a:bodyPr anchorCtr="0" anchor="t" bIns="45700" lIns="0" spcFirstLastPara="1" rIns="0" wrap="square" tIns="45700">
            <a:noAutofit/>
          </a:bodyPr>
          <a:lstStyle/>
          <a:p>
            <a:pPr indent="-105727" lvl="0" marL="91440" rtl="0" algn="l">
              <a:lnSpc>
                <a:spcPct val="110000"/>
              </a:lnSpc>
              <a:spcBef>
                <a:spcPts val="0"/>
              </a:spcBef>
              <a:spcAft>
                <a:spcPts val="0"/>
              </a:spcAft>
              <a:buSzPts val="1665"/>
              <a:buFont typeface="Noto Sans Symbols"/>
              <a:buChar char="➔"/>
            </a:pPr>
            <a:r>
              <a:rPr lang="en-US" sz="1665"/>
              <a:t>  </a:t>
            </a:r>
            <a:r>
              <a:rPr lang="en-US" sz="1665"/>
              <a:t>Are you aware of your own cultural bias and behavior?</a:t>
            </a:r>
            <a:endParaRPr/>
          </a:p>
          <a:p>
            <a:pPr indent="-105727" lvl="0" marL="91440" rtl="0" algn="l">
              <a:lnSpc>
                <a:spcPct val="110000"/>
              </a:lnSpc>
              <a:spcBef>
                <a:spcPts val="1400"/>
              </a:spcBef>
              <a:spcAft>
                <a:spcPts val="0"/>
              </a:spcAft>
              <a:buSzPts val="1665"/>
              <a:buFont typeface="Noto Sans Symbols"/>
              <a:buChar char="➔"/>
            </a:pPr>
            <a:r>
              <a:rPr lang="en-US" sz="1665"/>
              <a:t>  </a:t>
            </a:r>
            <a:r>
              <a:rPr lang="en-US" sz="1665"/>
              <a:t>Are you ready to challenge any assumptions or stereotypes that you may hold?</a:t>
            </a:r>
            <a:endParaRPr/>
          </a:p>
          <a:p>
            <a:pPr indent="-105727" lvl="0" marL="91440" rtl="0" algn="l">
              <a:lnSpc>
                <a:spcPct val="110000"/>
              </a:lnSpc>
              <a:spcBef>
                <a:spcPts val="1400"/>
              </a:spcBef>
              <a:spcAft>
                <a:spcPts val="0"/>
              </a:spcAft>
              <a:buSzPts val="1665"/>
              <a:buFont typeface="Noto Sans Symbols"/>
              <a:buChar char="➔"/>
            </a:pPr>
            <a:r>
              <a:rPr lang="en-US" sz="1665"/>
              <a:t> </a:t>
            </a:r>
            <a:r>
              <a:rPr lang="en-US" sz="1665"/>
              <a:t>Can you acknowledge how culture impacts the daily life and activities of students?</a:t>
            </a:r>
            <a:endParaRPr/>
          </a:p>
          <a:p>
            <a:pPr indent="-105727" lvl="0" marL="91440" rtl="0" algn="l">
              <a:lnSpc>
                <a:spcPct val="110000"/>
              </a:lnSpc>
              <a:spcBef>
                <a:spcPts val="1400"/>
              </a:spcBef>
              <a:spcAft>
                <a:spcPts val="0"/>
              </a:spcAft>
              <a:buSzPts val="1665"/>
              <a:buFont typeface="Noto Sans Symbols"/>
              <a:buChar char="➔"/>
            </a:pPr>
            <a:r>
              <a:rPr lang="en-US" sz="1665"/>
              <a:t> </a:t>
            </a:r>
            <a:r>
              <a:rPr lang="en-US" sz="1665"/>
              <a:t>Can you understand how cultural norms influence communication?</a:t>
            </a:r>
            <a:endParaRPr/>
          </a:p>
          <a:p>
            <a:pPr indent="-105727" lvl="0" marL="91440" rtl="0" algn="l">
              <a:lnSpc>
                <a:spcPct val="110000"/>
              </a:lnSpc>
              <a:spcBef>
                <a:spcPts val="1400"/>
              </a:spcBef>
              <a:spcAft>
                <a:spcPts val="0"/>
              </a:spcAft>
              <a:buSzPts val="1665"/>
              <a:buFont typeface="Noto Sans Symbols"/>
              <a:buChar char="➔"/>
            </a:pPr>
            <a:r>
              <a:rPr lang="en-US" sz="1665"/>
              <a:t> </a:t>
            </a:r>
            <a:r>
              <a:rPr lang="en-US" sz="1665"/>
              <a:t>Do you make an effort to learn about other cultures?</a:t>
            </a:r>
            <a:endParaRPr/>
          </a:p>
          <a:p>
            <a:pPr indent="-105727" lvl="0" marL="91440" rtl="0" algn="l">
              <a:lnSpc>
                <a:spcPct val="110000"/>
              </a:lnSpc>
              <a:spcBef>
                <a:spcPts val="1400"/>
              </a:spcBef>
              <a:spcAft>
                <a:spcPts val="0"/>
              </a:spcAft>
              <a:buSzPts val="1665"/>
              <a:buFont typeface="Noto Sans Symbols"/>
              <a:buChar char="➔"/>
            </a:pPr>
            <a:r>
              <a:rPr lang="en-US" sz="1665"/>
              <a:t> </a:t>
            </a:r>
            <a:r>
              <a:rPr lang="en-US" sz="1665"/>
              <a:t>Can you effectively intervene when you see a student behaving in a discriminatory manner?</a:t>
            </a:r>
            <a:endParaRPr/>
          </a:p>
          <a:p>
            <a:pPr indent="-105727" lvl="0" marL="91440" rtl="0" algn="l">
              <a:lnSpc>
                <a:spcPct val="110000"/>
              </a:lnSpc>
              <a:spcBef>
                <a:spcPts val="1400"/>
              </a:spcBef>
              <a:spcAft>
                <a:spcPts val="0"/>
              </a:spcAft>
              <a:buSzPts val="1665"/>
              <a:buFont typeface="Noto Sans Symbols"/>
              <a:buChar char="➔"/>
            </a:pPr>
            <a:r>
              <a:rPr lang="en-US" sz="1665"/>
              <a:t> </a:t>
            </a:r>
            <a:r>
              <a:rPr lang="en-US" sz="1665"/>
              <a:t>Are your teaching styles adaptable to students of multiple different cultures?</a:t>
            </a:r>
            <a:endParaRPr/>
          </a:p>
          <a:p>
            <a:pPr indent="-105727" lvl="0" marL="91440" rtl="0" algn="l">
              <a:lnSpc>
                <a:spcPct val="110000"/>
              </a:lnSpc>
              <a:spcBef>
                <a:spcPts val="1400"/>
              </a:spcBef>
              <a:spcAft>
                <a:spcPts val="0"/>
              </a:spcAft>
              <a:buSzPts val="1665"/>
              <a:buFont typeface="Noto Sans Symbols"/>
              <a:buChar char="➔"/>
            </a:pPr>
            <a:r>
              <a:rPr lang="en-US" sz="1665"/>
              <a:t> </a:t>
            </a:r>
            <a:r>
              <a:rPr lang="en-US" sz="1665"/>
              <a:t>Do you allow for communication between you as your students' families?</a:t>
            </a:r>
            <a:endParaRPr/>
          </a:p>
          <a:p>
            <a:pPr indent="0" lvl="0" marL="91440" rtl="0" algn="l">
              <a:lnSpc>
                <a:spcPct val="110000"/>
              </a:lnSpc>
              <a:spcBef>
                <a:spcPts val="1400"/>
              </a:spcBef>
              <a:spcAft>
                <a:spcPts val="0"/>
              </a:spcAft>
              <a:buSzPts val="1665"/>
              <a:buNone/>
            </a:pPr>
            <a:r>
              <a:t/>
            </a:r>
            <a:endParaRPr sz="1665"/>
          </a:p>
        </p:txBody>
      </p:sp>
      <p:pic>
        <p:nvPicPr>
          <p:cNvPr id="202" name="Google Shape;202;p20"/>
          <p:cNvPicPr preferRelativeResize="0"/>
          <p:nvPr/>
        </p:nvPicPr>
        <p:blipFill>
          <a:blip r:embed="rId3">
            <a:alphaModFix/>
          </a:blip>
          <a:stretch>
            <a:fillRect/>
          </a:stretch>
        </p:blipFill>
        <p:spPr>
          <a:xfrm>
            <a:off x="328825" y="87750"/>
            <a:ext cx="2124075" cy="2000550"/>
          </a:xfrm>
          <a:prstGeom prst="rect">
            <a:avLst/>
          </a:prstGeom>
          <a:noFill/>
          <a:ln>
            <a:noFill/>
          </a:ln>
        </p:spPr>
      </p:pic>
      <p:pic>
        <p:nvPicPr>
          <p:cNvPr id="203" name="Google Shape;203;p20"/>
          <p:cNvPicPr preferRelativeResize="0"/>
          <p:nvPr/>
        </p:nvPicPr>
        <p:blipFill>
          <a:blip r:embed="rId4">
            <a:alphaModFix/>
          </a:blip>
          <a:stretch>
            <a:fillRect/>
          </a:stretch>
        </p:blipFill>
        <p:spPr>
          <a:xfrm>
            <a:off x="9116450" y="2657825"/>
            <a:ext cx="2817175" cy="252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1"/>
          <p:cNvSpPr txBox="1"/>
          <p:nvPr>
            <p:ph type="title"/>
          </p:nvPr>
        </p:nvSpPr>
        <p:spPr>
          <a:xfrm>
            <a:off x="452400" y="272825"/>
            <a:ext cx="117396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Culturally Responsive teaching and the Brain </a:t>
            </a:r>
            <a:endParaRPr/>
          </a:p>
        </p:txBody>
      </p:sp>
      <p:sp>
        <p:nvSpPr>
          <p:cNvPr id="210" name="Google Shape;210;p21"/>
          <p:cNvSpPr txBox="1"/>
          <p:nvPr>
            <p:ph idx="1" type="body"/>
          </p:nvPr>
        </p:nvSpPr>
        <p:spPr>
          <a:xfrm>
            <a:off x="9571025" y="1989200"/>
            <a:ext cx="2314500" cy="654900"/>
          </a:xfrm>
          <a:prstGeom prst="rect">
            <a:avLst/>
          </a:prstGeom>
        </p:spPr>
        <p:txBody>
          <a:bodyPr anchorCtr="0" anchor="t" bIns="45700" lIns="0" spcFirstLastPara="1" rIns="0" wrap="square" tIns="45700">
            <a:noAutofit/>
          </a:bodyPr>
          <a:lstStyle/>
          <a:p>
            <a:pPr indent="0" lvl="0" marL="0" rtl="0" algn="l">
              <a:spcBef>
                <a:spcPts val="1200"/>
              </a:spcBef>
              <a:spcAft>
                <a:spcPts val="200"/>
              </a:spcAft>
              <a:buNone/>
            </a:pPr>
            <a:r>
              <a:rPr b="1" lang="en-US"/>
              <a:t>Resource Spotlight! </a:t>
            </a:r>
            <a:endParaRPr b="1"/>
          </a:p>
        </p:txBody>
      </p:sp>
      <p:pic>
        <p:nvPicPr>
          <p:cNvPr id="211" name="Google Shape;211;p21">
            <a:hlinkClick r:id="rId3"/>
          </p:cNvPr>
          <p:cNvPicPr preferRelativeResize="0"/>
          <p:nvPr/>
        </p:nvPicPr>
        <p:blipFill>
          <a:blip r:embed="rId4">
            <a:alphaModFix/>
          </a:blip>
          <a:stretch>
            <a:fillRect/>
          </a:stretch>
        </p:blipFill>
        <p:spPr>
          <a:xfrm>
            <a:off x="9247875" y="2644100"/>
            <a:ext cx="2740450" cy="3390900"/>
          </a:xfrm>
          <a:prstGeom prst="rect">
            <a:avLst/>
          </a:prstGeom>
          <a:noFill/>
          <a:ln>
            <a:noFill/>
          </a:ln>
        </p:spPr>
      </p:pic>
      <p:sp>
        <p:nvSpPr>
          <p:cNvPr id="212" name="Google Shape;212;p21"/>
          <p:cNvSpPr txBox="1"/>
          <p:nvPr/>
        </p:nvSpPr>
        <p:spPr>
          <a:xfrm>
            <a:off x="303900" y="2286925"/>
            <a:ext cx="8468400" cy="39237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Font typeface="Times New Roman"/>
              <a:buChar char="➔"/>
            </a:pPr>
            <a:r>
              <a:rPr lang="en-US" sz="1800">
                <a:highlight>
                  <a:srgbClr val="FFFFFF"/>
                </a:highlight>
                <a:latin typeface="Times New Roman"/>
                <a:ea typeface="Times New Roman"/>
                <a:cs typeface="Times New Roman"/>
                <a:sym typeface="Times New Roman"/>
              </a:rPr>
              <a:t>Children make relationships and learn best in a welcoming environment, hostile or unwelcoming environments obstruct best possible learning. </a:t>
            </a:r>
            <a:endParaRPr sz="1800">
              <a:highlight>
                <a:srgbClr val="FFFFFF"/>
              </a:highlight>
              <a:latin typeface="Times New Roman"/>
              <a:ea typeface="Times New Roman"/>
              <a:cs typeface="Times New Roman"/>
              <a:sym typeface="Times New Roman"/>
            </a:endParaRPr>
          </a:p>
          <a:p>
            <a:pPr indent="-342900" lvl="0" marL="457200" rtl="0" algn="l">
              <a:lnSpc>
                <a:spcPct val="90000"/>
              </a:lnSpc>
              <a:spcBef>
                <a:spcPts val="0"/>
              </a:spcBef>
              <a:spcAft>
                <a:spcPts val="0"/>
              </a:spcAft>
              <a:buSzPts val="1800"/>
              <a:buFont typeface="Times New Roman"/>
              <a:buChar char="➔"/>
            </a:pPr>
            <a:r>
              <a:rPr lang="en-US" sz="1800">
                <a:highlight>
                  <a:srgbClr val="FFFFFF"/>
                </a:highlight>
                <a:latin typeface="Times New Roman"/>
                <a:ea typeface="Times New Roman"/>
                <a:cs typeface="Times New Roman"/>
                <a:sym typeface="Times New Roman"/>
              </a:rPr>
              <a:t>Building positive relationships with students is essential to successful learning and development. </a:t>
            </a:r>
            <a:endParaRPr sz="1800">
              <a:highlight>
                <a:srgbClr val="FFFFFF"/>
              </a:highlight>
              <a:latin typeface="Times New Roman"/>
              <a:ea typeface="Times New Roman"/>
              <a:cs typeface="Times New Roman"/>
              <a:sym typeface="Times New Roman"/>
            </a:endParaRPr>
          </a:p>
          <a:p>
            <a:pPr indent="-342900" lvl="0" marL="457200" rtl="0" algn="l">
              <a:lnSpc>
                <a:spcPct val="90000"/>
              </a:lnSpc>
              <a:spcBef>
                <a:spcPts val="0"/>
              </a:spcBef>
              <a:spcAft>
                <a:spcPts val="0"/>
              </a:spcAft>
              <a:buSzPts val="1800"/>
              <a:buFont typeface="Times New Roman"/>
              <a:buChar char="➔"/>
            </a:pPr>
            <a:r>
              <a:rPr lang="en-US" sz="1800">
                <a:highlight>
                  <a:srgbClr val="FFFFFF"/>
                </a:highlight>
                <a:latin typeface="Times New Roman"/>
                <a:ea typeface="Times New Roman"/>
                <a:cs typeface="Times New Roman"/>
                <a:sym typeface="Times New Roman"/>
              </a:rPr>
              <a:t>Stories, art, movement, and music help to make learning sticky. When learning is a dynamic action, students attend to that learning. Methods such as call and response, perplexity, questioning, and other attention grabbing techniques wake students up and invite them into the learning. Successful learners are able to direct their attention effectively towards the learning. </a:t>
            </a:r>
            <a:endParaRPr sz="1800">
              <a:highlight>
                <a:srgbClr val="FFFFFF"/>
              </a:highlight>
              <a:latin typeface="Times New Roman"/>
              <a:ea typeface="Times New Roman"/>
              <a:cs typeface="Times New Roman"/>
              <a:sym typeface="Times New Roman"/>
            </a:endParaRPr>
          </a:p>
          <a:p>
            <a:pPr indent="-342900" lvl="0" marL="457200" rtl="0" algn="l">
              <a:lnSpc>
                <a:spcPct val="90000"/>
              </a:lnSpc>
              <a:spcBef>
                <a:spcPts val="0"/>
              </a:spcBef>
              <a:spcAft>
                <a:spcPts val="0"/>
              </a:spcAft>
              <a:buSzPts val="1800"/>
              <a:buFont typeface="Times New Roman"/>
              <a:buChar char="➔"/>
            </a:pPr>
            <a:r>
              <a:rPr lang="en-US" sz="1800">
                <a:highlight>
                  <a:srgbClr val="FFFFFF"/>
                </a:highlight>
                <a:latin typeface="Times New Roman"/>
                <a:ea typeface="Times New Roman"/>
                <a:cs typeface="Times New Roman"/>
                <a:sym typeface="Times New Roman"/>
              </a:rPr>
              <a:t>New learning must be connected to what we already know--we have to acknowledge what we know and then connect our new learning to that.</a:t>
            </a:r>
            <a:endParaRPr sz="1800">
              <a:highlight>
                <a:srgbClr val="FFFFFF"/>
              </a:highlight>
              <a:latin typeface="Times New Roman"/>
              <a:ea typeface="Times New Roman"/>
              <a:cs typeface="Times New Roman"/>
              <a:sym typeface="Times New Roman"/>
            </a:endParaRPr>
          </a:p>
          <a:p>
            <a:pPr indent="0" lvl="0" marL="0" rtl="0" algn="ctr">
              <a:lnSpc>
                <a:spcPct val="90000"/>
              </a:lnSpc>
              <a:spcBef>
                <a:spcPts val="0"/>
              </a:spcBef>
              <a:spcAft>
                <a:spcPts val="0"/>
              </a:spcAft>
              <a:buNone/>
            </a:pPr>
            <a:r>
              <a:t/>
            </a:r>
            <a:endParaRPr b="1" i="1">
              <a:solidFill>
                <a:srgbClr val="323232"/>
              </a:solidFill>
              <a:highlight>
                <a:srgbClr val="FFFFFF"/>
              </a:highlight>
              <a:latin typeface="Times New Roman"/>
              <a:ea typeface="Times New Roman"/>
              <a:cs typeface="Times New Roman"/>
              <a:sym typeface="Times New Roman"/>
            </a:endParaRPr>
          </a:p>
          <a:p>
            <a:pPr indent="0" lvl="0" marL="0" rtl="0" algn="ctr">
              <a:lnSpc>
                <a:spcPct val="90000"/>
              </a:lnSpc>
              <a:spcBef>
                <a:spcPts val="0"/>
              </a:spcBef>
              <a:spcAft>
                <a:spcPts val="0"/>
              </a:spcAft>
              <a:buNone/>
            </a:pPr>
            <a:r>
              <a:rPr b="1" i="1" lang="en-US" sz="1800">
                <a:solidFill>
                  <a:srgbClr val="323232"/>
                </a:solidFill>
                <a:highlight>
                  <a:srgbClr val="FFFFFF"/>
                </a:highlight>
                <a:latin typeface="Times New Roman"/>
                <a:ea typeface="Times New Roman"/>
                <a:cs typeface="Times New Roman"/>
                <a:sym typeface="Times New Roman"/>
              </a:rPr>
              <a:t>"To empower dependent learners and help them become independent learners, the brain needs to be challenged and stretched beyond its comfort zone with cognitive routines and strategies."- Zaretta Hammond</a:t>
            </a:r>
            <a:endParaRPr i="1" sz="1800">
              <a:highlight>
                <a:srgbClr val="FFFFFF"/>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Arial"/>
              <a:buNone/>
            </a:pPr>
            <a:r>
              <a:rPr lang="en-US"/>
              <a:t>Culturally Responsive Lesson Plan</a:t>
            </a:r>
            <a:endParaRPr/>
          </a:p>
        </p:txBody>
      </p:sp>
      <p:sp>
        <p:nvSpPr>
          <p:cNvPr id="218" name="Google Shape;218;p22"/>
          <p:cNvSpPr txBox="1"/>
          <p:nvPr/>
        </p:nvSpPr>
        <p:spPr>
          <a:xfrm>
            <a:off x="1097269" y="2101472"/>
            <a:ext cx="9330600" cy="630000"/>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Clr>
                <a:schemeClr val="dk1"/>
              </a:buClr>
              <a:buSzPts val="1900"/>
              <a:buFont typeface="Source Sans Pro"/>
              <a:buNone/>
            </a:pPr>
            <a:r>
              <a:rPr b="1" lang="en-US" sz="3000">
                <a:solidFill>
                  <a:schemeClr val="dk1"/>
                </a:solidFill>
                <a:latin typeface="Source Sans Pro"/>
                <a:ea typeface="Source Sans Pro"/>
                <a:cs typeface="Source Sans Pro"/>
                <a:sym typeface="Source Sans Pro"/>
              </a:rPr>
              <a:t>How does NRC create a lesson Plan?</a:t>
            </a:r>
            <a:endParaRPr b="1" sz="3000"/>
          </a:p>
        </p:txBody>
      </p:sp>
      <p:sp>
        <p:nvSpPr>
          <p:cNvPr id="219" name="Google Shape;219;p22"/>
          <p:cNvSpPr txBox="1"/>
          <p:nvPr/>
        </p:nvSpPr>
        <p:spPr>
          <a:xfrm>
            <a:off x="466225" y="2731475"/>
            <a:ext cx="7113000" cy="3437100"/>
          </a:xfrm>
          <a:prstGeom prst="rect">
            <a:avLst/>
          </a:prstGeom>
          <a:noFill/>
          <a:ln>
            <a:noFill/>
          </a:ln>
        </p:spPr>
        <p:txBody>
          <a:bodyPr anchorCtr="0" anchor="ctr" bIns="66675" lIns="66675" spcFirstLastPara="1" rIns="66675" wrap="square" tIns="66675">
            <a:noAutofit/>
          </a:bodyPr>
          <a:lstStyle/>
          <a:p>
            <a:pPr indent="-381000" lvl="0" marL="457200" marR="0" rtl="0" algn="l">
              <a:lnSpc>
                <a:spcPct val="100000"/>
              </a:lnSpc>
              <a:spcBef>
                <a:spcPts val="0"/>
              </a:spcBef>
              <a:spcAft>
                <a:spcPts val="0"/>
              </a:spcAft>
              <a:buClr>
                <a:schemeClr val="dk1"/>
              </a:buClr>
              <a:buSzPts val="2400"/>
              <a:buFont typeface="Source Sans Pro"/>
              <a:buAutoNum type="arabicPeriod"/>
            </a:pPr>
            <a:r>
              <a:rPr b="1" lang="en-US" sz="2400">
                <a:solidFill>
                  <a:schemeClr val="dk1"/>
                </a:solidFill>
                <a:latin typeface="Source Sans Pro"/>
                <a:ea typeface="Source Sans Pro"/>
                <a:cs typeface="Source Sans Pro"/>
                <a:sym typeface="Source Sans Pro"/>
              </a:rPr>
              <a:t>List contemporary issues in East Asia relevant to the U.S.</a:t>
            </a:r>
            <a:endParaRPr b="1"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Current News!</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DMV school </a:t>
            </a:r>
            <a:r>
              <a:rPr lang="en-US" sz="2400">
                <a:solidFill>
                  <a:schemeClr val="dk1"/>
                </a:solidFill>
                <a:latin typeface="Source Sans Pro"/>
                <a:ea typeface="Source Sans Pro"/>
                <a:cs typeface="Source Sans Pro"/>
                <a:sym typeface="Source Sans Pro"/>
              </a:rPr>
              <a:t>districts</a:t>
            </a:r>
            <a:r>
              <a:rPr lang="en-US" sz="2400">
                <a:solidFill>
                  <a:schemeClr val="dk1"/>
                </a:solidFill>
                <a:latin typeface="Source Sans Pro"/>
                <a:ea typeface="Source Sans Pro"/>
                <a:cs typeface="Source Sans Pro"/>
                <a:sym typeface="Source Sans Pro"/>
              </a:rPr>
              <a:t> curriculum needs.</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Grades- Students background knowledge.</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Awareness of USA-East Asian </a:t>
            </a:r>
            <a:r>
              <a:rPr lang="en-US" sz="2400">
                <a:solidFill>
                  <a:schemeClr val="dk1"/>
                </a:solidFill>
                <a:latin typeface="Source Sans Pro"/>
                <a:ea typeface="Source Sans Pro"/>
                <a:cs typeface="Source Sans Pro"/>
                <a:sym typeface="Source Sans Pro"/>
              </a:rPr>
              <a:t>countries</a:t>
            </a:r>
            <a:r>
              <a:rPr lang="en-US" sz="2400">
                <a:solidFill>
                  <a:schemeClr val="dk1"/>
                </a:solidFill>
                <a:latin typeface="Source Sans Pro"/>
                <a:ea typeface="Source Sans Pro"/>
                <a:cs typeface="Source Sans Pro"/>
                <a:sym typeface="Source Sans Pro"/>
              </a:rPr>
              <a:t> relationship.</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u="sng">
                <a:solidFill>
                  <a:schemeClr val="hlink"/>
                </a:solidFill>
                <a:latin typeface="Source Sans Pro"/>
                <a:ea typeface="Source Sans Pro"/>
                <a:cs typeface="Source Sans Pro"/>
                <a:sym typeface="Source Sans Pro"/>
                <a:hlinkClick r:id="rId3"/>
              </a:rPr>
              <a:t>Teacher requests.</a:t>
            </a:r>
            <a:endParaRPr sz="24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p:txBody>
      </p:sp>
      <p:pic>
        <p:nvPicPr>
          <p:cNvPr id="220" name="Google Shape;220;p22">
            <a:hlinkClick r:id="rId4"/>
          </p:cNvPr>
          <p:cNvPicPr preferRelativeResize="0"/>
          <p:nvPr/>
        </p:nvPicPr>
        <p:blipFill>
          <a:blip r:embed="rId5">
            <a:alphaModFix/>
          </a:blip>
          <a:stretch>
            <a:fillRect/>
          </a:stretch>
        </p:blipFill>
        <p:spPr>
          <a:xfrm>
            <a:off x="8068225" y="2101475"/>
            <a:ext cx="3818550" cy="838200"/>
          </a:xfrm>
          <a:prstGeom prst="rect">
            <a:avLst/>
          </a:prstGeom>
          <a:noFill/>
          <a:ln>
            <a:noFill/>
          </a:ln>
        </p:spPr>
      </p:pic>
      <p:pic>
        <p:nvPicPr>
          <p:cNvPr id="221" name="Google Shape;221;p22">
            <a:hlinkClick r:id="rId6"/>
          </p:cNvPr>
          <p:cNvPicPr preferRelativeResize="0"/>
          <p:nvPr/>
        </p:nvPicPr>
        <p:blipFill>
          <a:blip r:embed="rId7">
            <a:alphaModFix/>
          </a:blip>
          <a:stretch>
            <a:fillRect/>
          </a:stretch>
        </p:blipFill>
        <p:spPr>
          <a:xfrm>
            <a:off x="8068225" y="2939674"/>
            <a:ext cx="3818550" cy="682925"/>
          </a:xfrm>
          <a:prstGeom prst="rect">
            <a:avLst/>
          </a:prstGeom>
          <a:noFill/>
          <a:ln>
            <a:noFill/>
          </a:ln>
        </p:spPr>
      </p:pic>
      <p:pic>
        <p:nvPicPr>
          <p:cNvPr id="222" name="Google Shape;222;p22">
            <a:hlinkClick r:id="rId8"/>
          </p:cNvPr>
          <p:cNvPicPr preferRelativeResize="0"/>
          <p:nvPr/>
        </p:nvPicPr>
        <p:blipFill>
          <a:blip r:embed="rId9">
            <a:alphaModFix/>
          </a:blip>
          <a:stretch>
            <a:fillRect/>
          </a:stretch>
        </p:blipFill>
        <p:spPr>
          <a:xfrm>
            <a:off x="8172625" y="3898325"/>
            <a:ext cx="968359" cy="994350"/>
          </a:xfrm>
          <a:prstGeom prst="rect">
            <a:avLst/>
          </a:prstGeom>
          <a:noFill/>
          <a:ln>
            <a:noFill/>
          </a:ln>
        </p:spPr>
      </p:pic>
      <p:pic>
        <p:nvPicPr>
          <p:cNvPr id="223" name="Google Shape;223;p22">
            <a:hlinkClick r:id="rId10"/>
          </p:cNvPr>
          <p:cNvPicPr preferRelativeResize="0"/>
          <p:nvPr/>
        </p:nvPicPr>
        <p:blipFill>
          <a:blip r:embed="rId11">
            <a:alphaModFix/>
          </a:blip>
          <a:stretch>
            <a:fillRect/>
          </a:stretch>
        </p:blipFill>
        <p:spPr>
          <a:xfrm>
            <a:off x="9629625" y="3985000"/>
            <a:ext cx="1771650" cy="571500"/>
          </a:xfrm>
          <a:prstGeom prst="rect">
            <a:avLst/>
          </a:prstGeom>
          <a:noFill/>
          <a:ln>
            <a:noFill/>
          </a:ln>
        </p:spPr>
      </p:pic>
      <p:pic>
        <p:nvPicPr>
          <p:cNvPr id="224" name="Google Shape;224;p22">
            <a:hlinkClick r:id="rId12"/>
          </p:cNvPr>
          <p:cNvPicPr preferRelativeResize="0"/>
          <p:nvPr/>
        </p:nvPicPr>
        <p:blipFill>
          <a:blip r:embed="rId13">
            <a:alphaModFix/>
          </a:blip>
          <a:stretch>
            <a:fillRect/>
          </a:stretch>
        </p:blipFill>
        <p:spPr>
          <a:xfrm>
            <a:off x="8172625" y="5130975"/>
            <a:ext cx="3860875" cy="630000"/>
          </a:xfrm>
          <a:prstGeom prst="rect">
            <a:avLst/>
          </a:prstGeom>
          <a:noFill/>
          <a:ln>
            <a:noFill/>
          </a:ln>
        </p:spPr>
      </p:pic>
      <p:sp>
        <p:nvSpPr>
          <p:cNvPr id="225" name="Google Shape;225;p22"/>
          <p:cNvSpPr txBox="1"/>
          <p:nvPr/>
        </p:nvSpPr>
        <p:spPr>
          <a:xfrm>
            <a:off x="8324875" y="5851325"/>
            <a:ext cx="3708600" cy="40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3C78D8"/>
                </a:solidFill>
                <a:latin typeface="Source Sans Pro"/>
                <a:ea typeface="Source Sans Pro"/>
                <a:cs typeface="Source Sans Pro"/>
                <a:sym typeface="Source Sans Pro"/>
              </a:rPr>
              <a:t>NOTE: Click the Logos to access the link to the websites!</a:t>
            </a:r>
            <a:endParaRPr b="1">
              <a:solidFill>
                <a:srgbClr val="3C78D8"/>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Arial"/>
              <a:buNone/>
            </a:pPr>
            <a:r>
              <a:rPr lang="en-US"/>
              <a:t>Culturally Responsive Lesson Plan</a:t>
            </a:r>
            <a:endParaRPr/>
          </a:p>
        </p:txBody>
      </p:sp>
      <p:sp>
        <p:nvSpPr>
          <p:cNvPr id="231" name="Google Shape;231;p23"/>
          <p:cNvSpPr txBox="1"/>
          <p:nvPr/>
        </p:nvSpPr>
        <p:spPr>
          <a:xfrm>
            <a:off x="573969" y="1908672"/>
            <a:ext cx="9330600" cy="630000"/>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Clr>
                <a:schemeClr val="dk1"/>
              </a:buClr>
              <a:buSzPts val="1900"/>
              <a:buFont typeface="Source Sans Pro"/>
              <a:buNone/>
            </a:pPr>
            <a:r>
              <a:rPr b="1" lang="en-US" sz="3000">
                <a:solidFill>
                  <a:schemeClr val="dk1"/>
                </a:solidFill>
                <a:latin typeface="Source Sans Pro"/>
                <a:ea typeface="Source Sans Pro"/>
                <a:cs typeface="Source Sans Pro"/>
                <a:sym typeface="Source Sans Pro"/>
              </a:rPr>
              <a:t>How does NRC create a lesson Plan?</a:t>
            </a:r>
            <a:endParaRPr b="1" sz="3000"/>
          </a:p>
        </p:txBody>
      </p:sp>
      <p:sp>
        <p:nvSpPr>
          <p:cNvPr id="232" name="Google Shape;232;p23"/>
          <p:cNvSpPr txBox="1"/>
          <p:nvPr/>
        </p:nvSpPr>
        <p:spPr>
          <a:xfrm>
            <a:off x="363575" y="2765300"/>
            <a:ext cx="8918100" cy="3610500"/>
          </a:xfrm>
          <a:prstGeom prst="rect">
            <a:avLst/>
          </a:prstGeom>
          <a:noFill/>
          <a:ln>
            <a:noFill/>
          </a:ln>
        </p:spPr>
        <p:txBody>
          <a:bodyPr anchorCtr="0" anchor="ctr" bIns="66675" lIns="66675" spcFirstLastPara="1" rIns="66675" wrap="square" tIns="66675">
            <a:noAutofit/>
          </a:bodyPr>
          <a:lstStyle/>
          <a:p>
            <a:pPr indent="0" lvl="0" marL="0" marR="0" rtl="0" algn="l">
              <a:lnSpc>
                <a:spcPct val="100000"/>
              </a:lnSpc>
              <a:spcBef>
                <a:spcPts val="0"/>
              </a:spcBef>
              <a:spcAft>
                <a:spcPts val="0"/>
              </a:spcAft>
              <a:buNone/>
            </a:pPr>
            <a:r>
              <a:rPr b="1" lang="en-US" sz="2400">
                <a:solidFill>
                  <a:schemeClr val="dk1"/>
                </a:solidFill>
                <a:latin typeface="Source Sans Pro"/>
                <a:ea typeface="Source Sans Pro"/>
                <a:cs typeface="Source Sans Pro"/>
                <a:sym typeface="Source Sans Pro"/>
              </a:rPr>
              <a:t>2. Create a lesson plan - Utilizing general information</a:t>
            </a:r>
            <a:endParaRPr b="1" sz="2400">
              <a:solidFill>
                <a:schemeClr val="dk1"/>
              </a:solidFill>
              <a:latin typeface="Source Sans Pro"/>
              <a:ea typeface="Source Sans Pro"/>
              <a:cs typeface="Source Sans Pro"/>
              <a:sym typeface="Source Sans Pro"/>
            </a:endParaRPr>
          </a:p>
          <a:p>
            <a:pPr indent="0" lvl="0" marL="457200" marR="0" rtl="0" algn="l">
              <a:lnSpc>
                <a:spcPct val="100000"/>
              </a:lnSpc>
              <a:spcBef>
                <a:spcPts val="0"/>
              </a:spcBef>
              <a:spcAft>
                <a:spcPts val="0"/>
              </a:spcAft>
              <a:buNone/>
            </a:pPr>
            <a:r>
              <a:rPr b="1" lang="en-US" sz="2400">
                <a:solidFill>
                  <a:schemeClr val="dk1"/>
                </a:solidFill>
                <a:latin typeface="Source Sans Pro"/>
                <a:ea typeface="Source Sans Pro"/>
                <a:cs typeface="Source Sans Pro"/>
                <a:sym typeface="Source Sans Pro"/>
              </a:rPr>
              <a:t>Content of the Lesson Plan</a:t>
            </a:r>
            <a:endParaRPr b="1"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Warm Up </a:t>
            </a:r>
            <a:endParaRPr sz="2400">
              <a:solidFill>
                <a:schemeClr val="dk1"/>
              </a:solidFill>
              <a:latin typeface="Source Sans Pro"/>
              <a:ea typeface="Source Sans Pro"/>
              <a:cs typeface="Source Sans Pro"/>
              <a:sym typeface="Source Sans Pro"/>
            </a:endParaRPr>
          </a:p>
          <a:p>
            <a:pPr indent="-381000" lvl="1" marL="13716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Background knowledge</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Whole Group Instruction </a:t>
            </a:r>
            <a:endParaRPr sz="2400">
              <a:solidFill>
                <a:schemeClr val="dk1"/>
              </a:solidFill>
              <a:latin typeface="Source Sans Pro"/>
              <a:ea typeface="Source Sans Pro"/>
              <a:cs typeface="Source Sans Pro"/>
              <a:sym typeface="Source Sans Pro"/>
            </a:endParaRPr>
          </a:p>
          <a:p>
            <a:pPr indent="-381000" lvl="1" marL="13716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Use multiple resources to help diverse learners- videos, reading, activity, or podcast/audio.</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Work Time/Small Group Instruction </a:t>
            </a:r>
            <a:endParaRPr sz="2400">
              <a:solidFill>
                <a:schemeClr val="dk1"/>
              </a:solidFill>
              <a:latin typeface="Source Sans Pro"/>
              <a:ea typeface="Source Sans Pro"/>
              <a:cs typeface="Source Sans Pro"/>
              <a:sym typeface="Source Sans Pro"/>
            </a:endParaRPr>
          </a:p>
          <a:p>
            <a:pPr indent="-381000" lvl="0" marL="914400" marR="0" rtl="0" algn="l">
              <a:lnSpc>
                <a:spcPct val="100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Review/Reflection</a:t>
            </a:r>
            <a:endParaRPr sz="24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2400">
              <a:solidFill>
                <a:schemeClr val="dk1"/>
              </a:solidFill>
              <a:latin typeface="Source Sans Pro"/>
              <a:ea typeface="Source Sans Pro"/>
              <a:cs typeface="Source Sans Pro"/>
              <a:sym typeface="Source Sans Pro"/>
            </a:endParaRPr>
          </a:p>
        </p:txBody>
      </p:sp>
      <p:pic>
        <p:nvPicPr>
          <p:cNvPr id="233" name="Google Shape;233;p23"/>
          <p:cNvPicPr preferRelativeResize="0"/>
          <p:nvPr/>
        </p:nvPicPr>
        <p:blipFill>
          <a:blip r:embed="rId3">
            <a:alphaModFix/>
          </a:blip>
          <a:stretch>
            <a:fillRect/>
          </a:stretch>
        </p:blipFill>
        <p:spPr>
          <a:xfrm>
            <a:off x="8854825" y="2319250"/>
            <a:ext cx="3194900" cy="2811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VTI">
  <a:themeElements>
    <a:clrScheme name="AnalogousFromRegularSeedRightStep">
      <a:dk1>
        <a:srgbClr val="000000"/>
      </a:dk1>
      <a:lt1>
        <a:srgbClr val="FFFFFF"/>
      </a:lt1>
      <a:dk2>
        <a:srgbClr val="3D3822"/>
      </a:dk2>
      <a:lt2>
        <a:srgbClr val="E2E6E8"/>
      </a:lt2>
      <a:accent1>
        <a:srgbClr val="E77729"/>
      </a:accent1>
      <a:accent2>
        <a:srgbClr val="BC9F14"/>
      </a:accent2>
      <a:accent3>
        <a:srgbClr val="8CB01F"/>
      </a:accent3>
      <a:accent4>
        <a:srgbClr val="4CB914"/>
      </a:accent4>
      <a:accent5>
        <a:srgbClr val="21BC2D"/>
      </a:accent5>
      <a:accent6>
        <a:srgbClr val="14BA66"/>
      </a:accent6>
      <a:hlink>
        <a:srgbClr val="3E89BD"/>
      </a:hlink>
      <a:folHlink>
        <a:srgbClr val="828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VTI">
  <a:themeElements>
    <a:clrScheme name="AnalogousFromRegularSeedRightStep">
      <a:dk1>
        <a:srgbClr val="000000"/>
      </a:dk1>
      <a:lt1>
        <a:srgbClr val="FFFFFF"/>
      </a:lt1>
      <a:dk2>
        <a:srgbClr val="3D3822"/>
      </a:dk2>
      <a:lt2>
        <a:srgbClr val="E2E6E8"/>
      </a:lt2>
      <a:accent1>
        <a:srgbClr val="E77729"/>
      </a:accent1>
      <a:accent2>
        <a:srgbClr val="BC9F14"/>
      </a:accent2>
      <a:accent3>
        <a:srgbClr val="8CB01F"/>
      </a:accent3>
      <a:accent4>
        <a:srgbClr val="4CB914"/>
      </a:accent4>
      <a:accent5>
        <a:srgbClr val="21BC2D"/>
      </a:accent5>
      <a:accent6>
        <a:srgbClr val="14BA66"/>
      </a:accent6>
      <a:hlink>
        <a:srgbClr val="3E89BD"/>
      </a:hlink>
      <a:folHlink>
        <a:srgbClr val="828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