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2"/>
    <p:restoredTop sz="89676"/>
  </p:normalViewPr>
  <p:slideViewPr>
    <p:cSldViewPr snapToGrid="0" snapToObjects="1">
      <p:cViewPr varScale="1">
        <p:scale>
          <a:sx n="95" d="100"/>
          <a:sy n="95" d="100"/>
        </p:scale>
        <p:origin x="1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9890F-2C13-7346-B571-D7D1D8CA6604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06AEA-559C-8A42-8C12-5290927424E3}">
      <dgm:prSet phldrT="[Text]"/>
      <dgm:spPr/>
      <dgm:t>
        <a:bodyPr/>
        <a:lstStyle/>
        <a:p>
          <a:r>
            <a:rPr lang="en-US" dirty="0"/>
            <a:t>In groups of 2-3, </a:t>
          </a:r>
          <a:r>
            <a:rPr lang="en-US" dirty="0">
              <a:effectLst/>
            </a:rPr>
            <a:t>students will put on their researcher hats and answer the below questions:</a:t>
          </a:r>
          <a:endParaRPr lang="en-US" dirty="0"/>
        </a:p>
      </dgm:t>
    </dgm:pt>
    <dgm:pt modelId="{5434A852-FFB2-D64E-9754-C29ACBB02C09}" type="parTrans" cxnId="{6F722D61-E9AA-5740-932C-499F1DE1EECD}">
      <dgm:prSet/>
      <dgm:spPr/>
      <dgm:t>
        <a:bodyPr/>
        <a:lstStyle/>
        <a:p>
          <a:endParaRPr lang="en-US"/>
        </a:p>
      </dgm:t>
    </dgm:pt>
    <dgm:pt modelId="{34455543-7F1E-B64D-B26C-B83D7BEFD054}" type="sibTrans" cxnId="{6F722D61-E9AA-5740-932C-499F1DE1EECD}">
      <dgm:prSet/>
      <dgm:spPr/>
      <dgm:t>
        <a:bodyPr/>
        <a:lstStyle/>
        <a:p>
          <a:endParaRPr lang="en-US"/>
        </a:p>
      </dgm:t>
    </dgm:pt>
    <dgm:pt modelId="{589C1133-DC7E-8143-A496-922C87CDA2FA}">
      <dgm:prSet phldrT="[Text]"/>
      <dgm:spPr/>
      <dgm:t>
        <a:bodyPr/>
        <a:lstStyle/>
        <a:p>
          <a:r>
            <a:rPr lang="en-US" dirty="0">
              <a:effectLst/>
            </a:rPr>
            <a:t>1. How did trade take place (modes of transportation, currency, etc.)?</a:t>
          </a:r>
          <a:endParaRPr lang="en-US" dirty="0"/>
        </a:p>
      </dgm:t>
    </dgm:pt>
    <dgm:pt modelId="{8411B523-2D16-844E-9D34-179D58C72D6D}" type="parTrans" cxnId="{6A62DD76-763D-8D47-BD3E-1F61303456D5}">
      <dgm:prSet/>
      <dgm:spPr/>
      <dgm:t>
        <a:bodyPr/>
        <a:lstStyle/>
        <a:p>
          <a:endParaRPr lang="en-US"/>
        </a:p>
      </dgm:t>
    </dgm:pt>
    <dgm:pt modelId="{7B1DD59B-3D0D-4A4A-A055-2F2D19817927}" type="sibTrans" cxnId="{6A62DD76-763D-8D47-BD3E-1F61303456D5}">
      <dgm:prSet/>
      <dgm:spPr/>
      <dgm:t>
        <a:bodyPr/>
        <a:lstStyle/>
        <a:p>
          <a:endParaRPr lang="en-US"/>
        </a:p>
      </dgm:t>
    </dgm:pt>
    <dgm:pt modelId="{371458A5-5059-0F40-92D4-79A092BE4ECA}">
      <dgm:prSet phldrT="[Text]"/>
      <dgm:spPr/>
      <dgm:t>
        <a:bodyPr/>
        <a:lstStyle/>
        <a:p>
          <a:r>
            <a:rPr lang="en-US" dirty="0">
              <a:effectLst/>
            </a:rPr>
            <a:t>2. Apart from the trade of goods, what else was transferred via silk road (art, religion, diseases language, etc.)? </a:t>
          </a:r>
        </a:p>
        <a:p>
          <a:r>
            <a:rPr lang="en-US" i="1" dirty="0">
              <a:effectLst/>
            </a:rPr>
            <a:t>(Students are encouraged to look at current events, items that they see in their everyday life)</a:t>
          </a:r>
          <a:endParaRPr lang="en-US" dirty="0"/>
        </a:p>
      </dgm:t>
    </dgm:pt>
    <dgm:pt modelId="{FFEC6B9C-6525-A24B-93DD-04BA6AF056C4}" type="parTrans" cxnId="{EA585CA5-CEE8-7A41-A6DB-526C850A520F}">
      <dgm:prSet/>
      <dgm:spPr/>
      <dgm:t>
        <a:bodyPr/>
        <a:lstStyle/>
        <a:p>
          <a:endParaRPr lang="en-US"/>
        </a:p>
      </dgm:t>
    </dgm:pt>
    <dgm:pt modelId="{800F63D6-1ACD-B34D-A1E0-E8339525087C}" type="sibTrans" cxnId="{EA585CA5-CEE8-7A41-A6DB-526C850A520F}">
      <dgm:prSet/>
      <dgm:spPr/>
      <dgm:t>
        <a:bodyPr/>
        <a:lstStyle/>
        <a:p>
          <a:endParaRPr lang="en-US"/>
        </a:p>
      </dgm:t>
    </dgm:pt>
    <dgm:pt modelId="{588CD074-B8CD-184E-9BAF-12B5C829C4B7}" type="pres">
      <dgm:prSet presAssocID="{6239890F-2C13-7346-B571-D7D1D8CA6604}" presName="Name0" presStyleCnt="0">
        <dgm:presLayoutVars>
          <dgm:chMax val="7"/>
          <dgm:chPref val="7"/>
          <dgm:dir/>
        </dgm:presLayoutVars>
      </dgm:prSet>
      <dgm:spPr/>
    </dgm:pt>
    <dgm:pt modelId="{4769914D-9C33-3F44-ADB1-368686E41669}" type="pres">
      <dgm:prSet presAssocID="{6239890F-2C13-7346-B571-D7D1D8CA6604}" presName="Name1" presStyleCnt="0"/>
      <dgm:spPr/>
    </dgm:pt>
    <dgm:pt modelId="{CC0AC14F-BBF8-1347-94AA-0CCB3BE06E1C}" type="pres">
      <dgm:prSet presAssocID="{6239890F-2C13-7346-B571-D7D1D8CA6604}" presName="cycle" presStyleCnt="0"/>
      <dgm:spPr/>
    </dgm:pt>
    <dgm:pt modelId="{5153F4F4-65A1-2C47-9E71-54E2E01E3B6A}" type="pres">
      <dgm:prSet presAssocID="{6239890F-2C13-7346-B571-D7D1D8CA6604}" presName="srcNode" presStyleLbl="node1" presStyleIdx="0" presStyleCnt="3"/>
      <dgm:spPr/>
    </dgm:pt>
    <dgm:pt modelId="{38296C0E-27B0-2340-965C-7333BF2CFDA6}" type="pres">
      <dgm:prSet presAssocID="{6239890F-2C13-7346-B571-D7D1D8CA6604}" presName="conn" presStyleLbl="parChTrans1D2" presStyleIdx="0" presStyleCnt="1"/>
      <dgm:spPr/>
    </dgm:pt>
    <dgm:pt modelId="{35C2041C-32E2-7349-992A-5B662544661A}" type="pres">
      <dgm:prSet presAssocID="{6239890F-2C13-7346-B571-D7D1D8CA6604}" presName="extraNode" presStyleLbl="node1" presStyleIdx="0" presStyleCnt="3"/>
      <dgm:spPr/>
    </dgm:pt>
    <dgm:pt modelId="{70B12A94-AA98-FF4E-9824-93F6F2B6656B}" type="pres">
      <dgm:prSet presAssocID="{6239890F-2C13-7346-B571-D7D1D8CA6604}" presName="dstNode" presStyleLbl="node1" presStyleIdx="0" presStyleCnt="3"/>
      <dgm:spPr/>
    </dgm:pt>
    <dgm:pt modelId="{C98DEC7C-1AAA-494E-B0FD-63EC1BE903F0}" type="pres">
      <dgm:prSet presAssocID="{F7A06AEA-559C-8A42-8C12-5290927424E3}" presName="text_1" presStyleLbl="node1" presStyleIdx="0" presStyleCnt="3" custLinFactNeighborX="-329" custLinFactNeighborY="-7100">
        <dgm:presLayoutVars>
          <dgm:bulletEnabled val="1"/>
        </dgm:presLayoutVars>
      </dgm:prSet>
      <dgm:spPr/>
    </dgm:pt>
    <dgm:pt modelId="{D0AC095E-FD73-E24A-B52F-7E3BCFE2605D}" type="pres">
      <dgm:prSet presAssocID="{F7A06AEA-559C-8A42-8C12-5290927424E3}" presName="accent_1" presStyleCnt="0"/>
      <dgm:spPr/>
    </dgm:pt>
    <dgm:pt modelId="{0662C7ED-FF4D-804B-9CFA-75D1E2D4DE3E}" type="pres">
      <dgm:prSet presAssocID="{F7A06AEA-559C-8A42-8C12-5290927424E3}" presName="accentRepeatNode" presStyleLbl="solidFgAcc1" presStyleIdx="0" presStyleCnt="3"/>
      <dgm:spPr/>
    </dgm:pt>
    <dgm:pt modelId="{971BD514-6705-FC41-A79B-AE228273DC10}" type="pres">
      <dgm:prSet presAssocID="{589C1133-DC7E-8143-A496-922C87CDA2FA}" presName="text_2" presStyleLbl="node1" presStyleIdx="1" presStyleCnt="3">
        <dgm:presLayoutVars>
          <dgm:bulletEnabled val="1"/>
        </dgm:presLayoutVars>
      </dgm:prSet>
      <dgm:spPr/>
    </dgm:pt>
    <dgm:pt modelId="{0FA5C304-F403-F842-88C8-2E279302F342}" type="pres">
      <dgm:prSet presAssocID="{589C1133-DC7E-8143-A496-922C87CDA2FA}" presName="accent_2" presStyleCnt="0"/>
      <dgm:spPr/>
    </dgm:pt>
    <dgm:pt modelId="{935B4316-0E3E-1846-8F3D-129B5B34AD99}" type="pres">
      <dgm:prSet presAssocID="{589C1133-DC7E-8143-A496-922C87CDA2FA}" presName="accentRepeatNode" presStyleLbl="solidFgAcc1" presStyleIdx="1" presStyleCnt="3"/>
      <dgm:spPr/>
    </dgm:pt>
    <dgm:pt modelId="{E53F34EC-0BD4-AD4C-A6CF-5F4F79AE958D}" type="pres">
      <dgm:prSet presAssocID="{371458A5-5059-0F40-92D4-79A092BE4ECA}" presName="text_3" presStyleLbl="node1" presStyleIdx="2" presStyleCnt="3" custScaleX="102207" custScaleY="154366" custLinFactNeighborX="-1678" custLinFactNeighborY="37104">
        <dgm:presLayoutVars>
          <dgm:bulletEnabled val="1"/>
        </dgm:presLayoutVars>
      </dgm:prSet>
      <dgm:spPr/>
    </dgm:pt>
    <dgm:pt modelId="{D5A02B45-2D80-A740-AA2B-CD4C242F1D02}" type="pres">
      <dgm:prSet presAssocID="{371458A5-5059-0F40-92D4-79A092BE4ECA}" presName="accent_3" presStyleCnt="0"/>
      <dgm:spPr/>
    </dgm:pt>
    <dgm:pt modelId="{19A2C7FB-6377-084F-A737-0C315E672384}" type="pres">
      <dgm:prSet presAssocID="{371458A5-5059-0F40-92D4-79A092BE4ECA}" presName="accentRepeatNode" presStyleLbl="solidFgAcc1" presStyleIdx="2" presStyleCnt="3" custLinFactNeighborX="-7937" custLinFactNeighborY="25271"/>
      <dgm:spPr/>
    </dgm:pt>
  </dgm:ptLst>
  <dgm:cxnLst>
    <dgm:cxn modelId="{B0E4CB04-A457-0B48-947F-DA0C5E74BE51}" type="presOf" srcId="{6239890F-2C13-7346-B571-D7D1D8CA6604}" destId="{588CD074-B8CD-184E-9BAF-12B5C829C4B7}" srcOrd="0" destOrd="0" presId="urn:microsoft.com/office/officeart/2008/layout/VerticalCurvedList"/>
    <dgm:cxn modelId="{6F722D61-E9AA-5740-932C-499F1DE1EECD}" srcId="{6239890F-2C13-7346-B571-D7D1D8CA6604}" destId="{F7A06AEA-559C-8A42-8C12-5290927424E3}" srcOrd="0" destOrd="0" parTransId="{5434A852-FFB2-D64E-9754-C29ACBB02C09}" sibTransId="{34455543-7F1E-B64D-B26C-B83D7BEFD054}"/>
    <dgm:cxn modelId="{710F6070-ABAC-4744-AAAF-B9D748AB4AA7}" type="presOf" srcId="{F7A06AEA-559C-8A42-8C12-5290927424E3}" destId="{C98DEC7C-1AAA-494E-B0FD-63EC1BE903F0}" srcOrd="0" destOrd="0" presId="urn:microsoft.com/office/officeart/2008/layout/VerticalCurvedList"/>
    <dgm:cxn modelId="{6A62DD76-763D-8D47-BD3E-1F61303456D5}" srcId="{6239890F-2C13-7346-B571-D7D1D8CA6604}" destId="{589C1133-DC7E-8143-A496-922C87CDA2FA}" srcOrd="1" destOrd="0" parTransId="{8411B523-2D16-844E-9D34-179D58C72D6D}" sibTransId="{7B1DD59B-3D0D-4A4A-A055-2F2D19817927}"/>
    <dgm:cxn modelId="{B7CD1D91-2428-5A40-B0C3-2395C6873721}" type="presOf" srcId="{371458A5-5059-0F40-92D4-79A092BE4ECA}" destId="{E53F34EC-0BD4-AD4C-A6CF-5F4F79AE958D}" srcOrd="0" destOrd="0" presId="urn:microsoft.com/office/officeart/2008/layout/VerticalCurvedList"/>
    <dgm:cxn modelId="{EA585CA5-CEE8-7A41-A6DB-526C850A520F}" srcId="{6239890F-2C13-7346-B571-D7D1D8CA6604}" destId="{371458A5-5059-0F40-92D4-79A092BE4ECA}" srcOrd="2" destOrd="0" parTransId="{FFEC6B9C-6525-A24B-93DD-04BA6AF056C4}" sibTransId="{800F63D6-1ACD-B34D-A1E0-E8339525087C}"/>
    <dgm:cxn modelId="{E64E0FAC-6349-5040-8688-2C1A4F805076}" type="presOf" srcId="{589C1133-DC7E-8143-A496-922C87CDA2FA}" destId="{971BD514-6705-FC41-A79B-AE228273DC10}" srcOrd="0" destOrd="0" presId="urn:microsoft.com/office/officeart/2008/layout/VerticalCurvedList"/>
    <dgm:cxn modelId="{7ADB6DD7-BFEE-2B4B-9016-2AE168A30EFA}" type="presOf" srcId="{34455543-7F1E-B64D-B26C-B83D7BEFD054}" destId="{38296C0E-27B0-2340-965C-7333BF2CFDA6}" srcOrd="0" destOrd="0" presId="urn:microsoft.com/office/officeart/2008/layout/VerticalCurvedList"/>
    <dgm:cxn modelId="{0AA67126-8451-0C49-8EDA-C2229BA54BAA}" type="presParOf" srcId="{588CD074-B8CD-184E-9BAF-12B5C829C4B7}" destId="{4769914D-9C33-3F44-ADB1-368686E41669}" srcOrd="0" destOrd="0" presId="urn:microsoft.com/office/officeart/2008/layout/VerticalCurvedList"/>
    <dgm:cxn modelId="{2FA60C5D-92A1-994A-9324-EE7F6F59E224}" type="presParOf" srcId="{4769914D-9C33-3F44-ADB1-368686E41669}" destId="{CC0AC14F-BBF8-1347-94AA-0CCB3BE06E1C}" srcOrd="0" destOrd="0" presId="urn:microsoft.com/office/officeart/2008/layout/VerticalCurvedList"/>
    <dgm:cxn modelId="{EFAD6CED-7D7E-FA40-B962-6390861A8381}" type="presParOf" srcId="{CC0AC14F-BBF8-1347-94AA-0CCB3BE06E1C}" destId="{5153F4F4-65A1-2C47-9E71-54E2E01E3B6A}" srcOrd="0" destOrd="0" presId="urn:microsoft.com/office/officeart/2008/layout/VerticalCurvedList"/>
    <dgm:cxn modelId="{20C7A70B-A1E2-B844-9BD3-8F7D8509554D}" type="presParOf" srcId="{CC0AC14F-BBF8-1347-94AA-0CCB3BE06E1C}" destId="{38296C0E-27B0-2340-965C-7333BF2CFDA6}" srcOrd="1" destOrd="0" presId="urn:microsoft.com/office/officeart/2008/layout/VerticalCurvedList"/>
    <dgm:cxn modelId="{C5533EAF-42F4-0F43-94D2-17E728C39C1F}" type="presParOf" srcId="{CC0AC14F-BBF8-1347-94AA-0CCB3BE06E1C}" destId="{35C2041C-32E2-7349-992A-5B662544661A}" srcOrd="2" destOrd="0" presId="urn:microsoft.com/office/officeart/2008/layout/VerticalCurvedList"/>
    <dgm:cxn modelId="{9EB29947-73E6-B843-8820-A7433794F8C8}" type="presParOf" srcId="{CC0AC14F-BBF8-1347-94AA-0CCB3BE06E1C}" destId="{70B12A94-AA98-FF4E-9824-93F6F2B6656B}" srcOrd="3" destOrd="0" presId="urn:microsoft.com/office/officeart/2008/layout/VerticalCurvedList"/>
    <dgm:cxn modelId="{F53A629D-A11E-5746-BDEB-E8231057E5BC}" type="presParOf" srcId="{4769914D-9C33-3F44-ADB1-368686E41669}" destId="{C98DEC7C-1AAA-494E-B0FD-63EC1BE903F0}" srcOrd="1" destOrd="0" presId="urn:microsoft.com/office/officeart/2008/layout/VerticalCurvedList"/>
    <dgm:cxn modelId="{6884B5D2-0C1C-1E4C-B4AE-54F6E5B22D33}" type="presParOf" srcId="{4769914D-9C33-3F44-ADB1-368686E41669}" destId="{D0AC095E-FD73-E24A-B52F-7E3BCFE2605D}" srcOrd="2" destOrd="0" presId="urn:microsoft.com/office/officeart/2008/layout/VerticalCurvedList"/>
    <dgm:cxn modelId="{176F3920-4E95-DC4D-9A9F-E791659F8D41}" type="presParOf" srcId="{D0AC095E-FD73-E24A-B52F-7E3BCFE2605D}" destId="{0662C7ED-FF4D-804B-9CFA-75D1E2D4DE3E}" srcOrd="0" destOrd="0" presId="urn:microsoft.com/office/officeart/2008/layout/VerticalCurvedList"/>
    <dgm:cxn modelId="{1F93C7E2-B1F0-A343-8F7B-B78CC6BF38C0}" type="presParOf" srcId="{4769914D-9C33-3F44-ADB1-368686E41669}" destId="{971BD514-6705-FC41-A79B-AE228273DC10}" srcOrd="3" destOrd="0" presId="urn:microsoft.com/office/officeart/2008/layout/VerticalCurvedList"/>
    <dgm:cxn modelId="{CD7E3E9D-B9F4-9A43-A10B-EBB38AD53E84}" type="presParOf" srcId="{4769914D-9C33-3F44-ADB1-368686E41669}" destId="{0FA5C304-F403-F842-88C8-2E279302F342}" srcOrd="4" destOrd="0" presId="urn:microsoft.com/office/officeart/2008/layout/VerticalCurvedList"/>
    <dgm:cxn modelId="{7CD68411-AF9A-424D-92E8-DF51507C7858}" type="presParOf" srcId="{0FA5C304-F403-F842-88C8-2E279302F342}" destId="{935B4316-0E3E-1846-8F3D-129B5B34AD99}" srcOrd="0" destOrd="0" presId="urn:microsoft.com/office/officeart/2008/layout/VerticalCurvedList"/>
    <dgm:cxn modelId="{8066849A-3650-1C4C-B218-25F5305FB3AC}" type="presParOf" srcId="{4769914D-9C33-3F44-ADB1-368686E41669}" destId="{E53F34EC-0BD4-AD4C-A6CF-5F4F79AE958D}" srcOrd="5" destOrd="0" presId="urn:microsoft.com/office/officeart/2008/layout/VerticalCurvedList"/>
    <dgm:cxn modelId="{EA0BC736-ECC8-B044-A020-D8666AD7C8D8}" type="presParOf" srcId="{4769914D-9C33-3F44-ADB1-368686E41669}" destId="{D5A02B45-2D80-A740-AA2B-CD4C242F1D02}" srcOrd="6" destOrd="0" presId="urn:microsoft.com/office/officeart/2008/layout/VerticalCurvedList"/>
    <dgm:cxn modelId="{A0AC353F-7431-AD4A-96DA-C9CF48ECD04E}" type="presParOf" srcId="{D5A02B45-2D80-A740-AA2B-CD4C242F1D02}" destId="{19A2C7FB-6377-084F-A737-0C315E6723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96C0E-27B0-2340-965C-7333BF2CFDA6}">
      <dsp:nvSpPr>
        <dsp:cNvPr id="0" name=""/>
        <dsp:cNvSpPr/>
      </dsp:nvSpPr>
      <dsp:spPr>
        <a:xfrm>
          <a:off x="-5358966" y="-816454"/>
          <a:ext cx="6348345" cy="6348345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DEC7C-1AAA-494E-B0FD-63EC1BE903F0}">
      <dsp:nvSpPr>
        <dsp:cNvPr id="0" name=""/>
        <dsp:cNvSpPr/>
      </dsp:nvSpPr>
      <dsp:spPr>
        <a:xfrm>
          <a:off x="609790" y="404584"/>
          <a:ext cx="5076634" cy="94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857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 groups of 2-3, </a:t>
          </a:r>
          <a:r>
            <a:rPr lang="en-US" sz="1700" kern="1200" dirty="0">
              <a:effectLst/>
            </a:rPr>
            <a:t>students will put on their researcher hats and answer the below questions:</a:t>
          </a:r>
          <a:endParaRPr lang="en-US" sz="1700" kern="1200" dirty="0"/>
        </a:p>
      </dsp:txBody>
      <dsp:txXfrm>
        <a:off x="609790" y="404584"/>
        <a:ext cx="5076634" cy="943087"/>
      </dsp:txXfrm>
    </dsp:sp>
    <dsp:sp modelId="{0662C7ED-FF4D-804B-9CFA-75D1E2D4DE3E}">
      <dsp:nvSpPr>
        <dsp:cNvPr id="0" name=""/>
        <dsp:cNvSpPr/>
      </dsp:nvSpPr>
      <dsp:spPr>
        <a:xfrm>
          <a:off x="37062" y="353657"/>
          <a:ext cx="1178859" cy="117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BD514-6705-FC41-A79B-AE228273DC10}">
      <dsp:nvSpPr>
        <dsp:cNvPr id="0" name=""/>
        <dsp:cNvSpPr/>
      </dsp:nvSpPr>
      <dsp:spPr>
        <a:xfrm>
          <a:off x="969304" y="1886174"/>
          <a:ext cx="4733822" cy="943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857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/>
            </a:rPr>
            <a:t>1. How did trade take place (modes of transportation, currency, etc.)?</a:t>
          </a:r>
          <a:endParaRPr lang="en-US" sz="1700" kern="1200" dirty="0"/>
        </a:p>
      </dsp:txBody>
      <dsp:txXfrm>
        <a:off x="969304" y="1886174"/>
        <a:ext cx="4733822" cy="943087"/>
      </dsp:txXfrm>
    </dsp:sp>
    <dsp:sp modelId="{935B4316-0E3E-1846-8F3D-129B5B34AD99}">
      <dsp:nvSpPr>
        <dsp:cNvPr id="0" name=""/>
        <dsp:cNvSpPr/>
      </dsp:nvSpPr>
      <dsp:spPr>
        <a:xfrm>
          <a:off x="379874" y="1768288"/>
          <a:ext cx="1178859" cy="117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F34EC-0BD4-AD4C-A6CF-5F4F79AE958D}">
      <dsp:nvSpPr>
        <dsp:cNvPr id="0" name=""/>
        <dsp:cNvSpPr/>
      </dsp:nvSpPr>
      <dsp:spPr>
        <a:xfrm>
          <a:off x="485285" y="3259630"/>
          <a:ext cx="5188675" cy="14558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8575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effectLst/>
            </a:rPr>
            <a:t>2. Apart from the trade of goods, what else was transferred via silk road (art, religion, diseases language, etc.)? 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>
              <a:effectLst/>
            </a:rPr>
            <a:t>(Students are encouraged to look at current events, items that they see in their everyday life)</a:t>
          </a:r>
          <a:endParaRPr lang="en-US" sz="1700" kern="1200" dirty="0"/>
        </a:p>
      </dsp:txBody>
      <dsp:txXfrm>
        <a:off x="485285" y="3259630"/>
        <a:ext cx="5188675" cy="1455805"/>
      </dsp:txXfrm>
    </dsp:sp>
    <dsp:sp modelId="{19A2C7FB-6377-084F-A737-0C315E672384}">
      <dsp:nvSpPr>
        <dsp:cNvPr id="0" name=""/>
        <dsp:cNvSpPr/>
      </dsp:nvSpPr>
      <dsp:spPr>
        <a:xfrm>
          <a:off x="0" y="3480828"/>
          <a:ext cx="1178859" cy="11788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C4A4E-E92B-4545-A0C2-C7781A40A7CC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A2EFC-95AD-6843-AD22-2B4A0D0C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to teacher: Review activity before showing the list on the next slide.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A2EFC-95AD-6843-AD22-2B4A0D0C9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0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this image post the previous activity.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A2EFC-95AD-6843-AD22-2B4A0D0C9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4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2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950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0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4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4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4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3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4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6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4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0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6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1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63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sagepub.com/doi/full/10.1177/2057891118793735" TargetMode="External"/><Relationship Id="rId3" Type="http://schemas.openxmlformats.org/officeDocument/2006/relationships/hyperlink" Target="http://www.chinainstitute.cieducationportal.org/cimain/wp-content/themes/chinainstitute/pdfs/education/fromsilktooil_pdf3.pdf" TargetMode="External"/><Relationship Id="rId7" Type="http://schemas.openxmlformats.org/officeDocument/2006/relationships/hyperlink" Target="http://www.chinainstitute.cieducationportal.org/cimain/wp-content/themes/chinainstitute/pdfs/education/fromsilktooil_pdf7.pdf" TargetMode="External"/><Relationship Id="rId2" Type="http://schemas.openxmlformats.org/officeDocument/2006/relationships/hyperlink" Target="https://iwp.uiowa.edu/silkroutes/city/kolkata/text/silk-road-glance-archaic-globaliz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nainstitute.cieducationportal.org/cimain/wp-content/themes/chinainstitute/pdfs/education/fromsilktooil_pdf6.pdf" TargetMode="External"/><Relationship Id="rId11" Type="http://schemas.openxmlformats.org/officeDocument/2006/relationships/hyperlink" Target="https://www.researchgate.net/publication/321260954_The_New_Silk_Road_Old_Concepts_of_Globalization_and_New_Questions" TargetMode="External"/><Relationship Id="rId5" Type="http://schemas.openxmlformats.org/officeDocument/2006/relationships/hyperlink" Target="http://www.chinainstitute.cieducationportal.org/cimain/wp-content/themes/chinainstitute/pdfs/education/fromsilktooil_pdf5.pdf" TargetMode="External"/><Relationship Id="rId10" Type="http://schemas.openxmlformats.org/officeDocument/2006/relationships/hyperlink" Target="https://www.casa-arts.org/cms/lib/PA01925203/Centricity/Domain/54/the-silk-road-and-globalization.pdf" TargetMode="External"/><Relationship Id="rId4" Type="http://schemas.openxmlformats.org/officeDocument/2006/relationships/hyperlink" Target="http://www.chinainstitute.cieducationportal.org/cimain/wp-content/themes/chinainstitute/pdfs/education/fromsilktooil_pdf4.pdf" TargetMode="External"/><Relationship Id="rId9" Type="http://schemas.openxmlformats.org/officeDocument/2006/relationships/hyperlink" Target="https://medium.com/@marcellvollmer/the-history-of-supply-chain-from-the-silk-road-to-globalization-845e6e4733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humanities/world-history/ancient-medieval/silk-road/v/early-silk-road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annelnewsasia.com/news/video-on-demand/new-silk-ro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VEVZJ6-4JQ" TargetMode="External"/><Relationship Id="rId3" Type="http://schemas.openxmlformats.org/officeDocument/2006/relationships/hyperlink" Target="https://en.unesco.org/silkroad/network-silk-road-cities-map-app/en" TargetMode="External"/><Relationship Id="rId7" Type="http://schemas.openxmlformats.org/officeDocument/2006/relationships/hyperlink" Target="https://www.youtube.com/watch?v=cHSgkZsCgtw" TargetMode="External"/><Relationship Id="rId2" Type="http://schemas.openxmlformats.org/officeDocument/2006/relationships/hyperlink" Target="https://worldmap.harvard.edu/maps/50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n3e37VWc0k" TargetMode="External"/><Relationship Id="rId11" Type="http://schemas.openxmlformats.org/officeDocument/2006/relationships/hyperlink" Target="https://www.amazon.com/Global-Silk-Road-Globalization-Distribution/dp/1412065267" TargetMode="External"/><Relationship Id="rId5" Type="http://schemas.openxmlformats.org/officeDocument/2006/relationships/hyperlink" Target="https://www.youtube.com/watch?v=lLeIclx2lAU" TargetMode="External"/><Relationship Id="rId10" Type="http://schemas.openxmlformats.org/officeDocument/2006/relationships/hyperlink" Target="https://www.abebooks.com/Religions-Silk-Road-Premodern-Patterns-Globalization/30557835627/bd?cm_mmc=ggl-_-US_Shopp_Trade-_-used-_-naa&amp;gclid=EAIaIQobChMIgPuio5C25wIVE5SzCh0doAknEAQYAyABEgIFkfD_BwE" TargetMode="External"/><Relationship Id="rId4" Type="http://schemas.openxmlformats.org/officeDocument/2006/relationships/hyperlink" Target="https://depts.washington.edu/silkroad/maps/mapquiz/mapquiz.html" TargetMode="External"/><Relationship Id="rId9" Type="http://schemas.openxmlformats.org/officeDocument/2006/relationships/hyperlink" Target="https://www.audible.com/pd/The-Silk-Roads-Audiobook/B01B6OC0NS?source_code=GPAGBSH0508140001&amp;ipRedirectOverride=true&amp;gclid=EAIaIQobChMIgPuio5C25wIVE5SzCh0doAknEAQYASABEgIfqvD_BwE&amp;gclsrc=aw.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884CA-B8AB-4847-9444-5AD1023B2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46" b="249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ADBA5-67D0-7B4F-88BD-5F1ACC963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733" y="2074340"/>
            <a:ext cx="7219954" cy="654574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Silk Road and Globalization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BC889-4ED9-E34C-A0C4-1FF1404AA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784" y="2862148"/>
            <a:ext cx="7219954" cy="82363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D991C"/>
                </a:solidFill>
              </a:rPr>
              <a:t>By Shruthi Nagarajan</a:t>
            </a:r>
          </a:p>
          <a:p>
            <a:r>
              <a:rPr lang="en-US" dirty="0">
                <a:solidFill>
                  <a:srgbClr val="CD991C"/>
                </a:solidFill>
              </a:rPr>
              <a:t>NRC Curriculum Developer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03BBA8F-B018-DB43-A2B0-CB4144C91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090" y="3887734"/>
            <a:ext cx="2463051" cy="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3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1E9E6-B15A-9449-9293-B9D66B45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85423"/>
            <a:ext cx="10353762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49DEC-798B-3044-B03F-65D2CD4D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56" y="1659466"/>
            <a:ext cx="11729155" cy="5080001"/>
          </a:xfrm>
        </p:spPr>
        <p:txBody>
          <a:bodyPr>
            <a:noAutofit/>
          </a:bodyPr>
          <a:lstStyle/>
          <a:p>
            <a:pPr marL="36900" indent="0" fontAlgn="base">
              <a:buNone/>
            </a:pPr>
            <a:r>
              <a:rPr lang="en-US" sz="1800" dirty="0">
                <a:effectLst/>
              </a:rPr>
              <a:t>	</a:t>
            </a:r>
            <a:r>
              <a:rPr lang="en-US" sz="1800" u="sng" dirty="0">
                <a:effectLst/>
              </a:rPr>
              <a:t>Articles</a:t>
            </a:r>
            <a:endParaRPr lang="en-US" sz="1300" u="sng" dirty="0">
              <a:effectLst/>
            </a:endParaRPr>
          </a:p>
          <a:p>
            <a:pPr lvl="1" fontAlgn="base"/>
            <a:r>
              <a:rPr lang="en-US" sz="1300" dirty="0">
                <a:effectLst/>
              </a:rPr>
              <a:t>Silk Road: A Glance at Archaic Globalization (</a:t>
            </a:r>
            <a:r>
              <a:rPr lang="en-US" sz="1300" u="sng" dirty="0">
                <a:effectLst/>
                <a:hlinkClick r:id="rId2"/>
              </a:rPr>
              <a:t>https://iwp.uiowa.edu/silkroutes/city/kolkata/text/silk-road-glance-archaic-globalization</a:t>
            </a:r>
            <a:r>
              <a:rPr lang="en-US" sz="1300" dirty="0">
                <a:effectLst/>
              </a:rPr>
              <a:t>)</a:t>
            </a:r>
          </a:p>
          <a:p>
            <a:pPr lvl="1" fontAlgn="base"/>
            <a:r>
              <a:rPr lang="en-US" sz="1300" dirty="0">
                <a:effectLst/>
              </a:rPr>
              <a:t>Geography Along the Silk Road (</a:t>
            </a:r>
            <a:r>
              <a:rPr lang="en-US" sz="1300" u="sng" dirty="0">
                <a:effectLst/>
                <a:hlinkClick r:id="rId3"/>
              </a:rPr>
              <a:t>http://www.chinainstitute.cieducationportal.org/cimain/wp-content/themes/chinainstitute/pdfs/education/fromsilktooil_pdf3.pdf</a:t>
            </a:r>
            <a:r>
              <a:rPr lang="en-US" sz="1300" dirty="0">
                <a:effectLst/>
              </a:rPr>
              <a:t>)</a:t>
            </a:r>
          </a:p>
          <a:p>
            <a:pPr lvl="1" fontAlgn="base"/>
            <a:r>
              <a:rPr lang="en-US" sz="1300" dirty="0">
                <a:effectLst/>
              </a:rPr>
              <a:t>Ethnic Relations and Political History Along The Silk Roads (</a:t>
            </a:r>
            <a:r>
              <a:rPr lang="en-US" sz="1300" u="sng" dirty="0">
                <a:effectLst/>
                <a:hlinkClick r:id="rId4"/>
              </a:rPr>
              <a:t>http://www.chinainstitute.cieducationportal.org/cimain/wp-content/themes/chinainstitute/pdfs/education/fromsilktooil_pdf4.pdf</a:t>
            </a:r>
            <a:r>
              <a:rPr lang="en-US" sz="1300" dirty="0">
                <a:effectLst/>
              </a:rPr>
              <a:t>)</a:t>
            </a:r>
          </a:p>
          <a:p>
            <a:pPr lvl="1" fontAlgn="base"/>
            <a:r>
              <a:rPr lang="en-US" sz="1300" dirty="0">
                <a:effectLst/>
              </a:rPr>
              <a:t>Exchange of Goods and Ideas Along The Silk Roads (</a:t>
            </a:r>
            <a:r>
              <a:rPr lang="en-US" sz="1300" u="sng" dirty="0">
                <a:effectLst/>
                <a:hlinkClick r:id="rId5"/>
              </a:rPr>
              <a:t>http://www.chinainstitute.cieducationportal.org/cimain/wp-content/themes/chinainstitute/pdfs/education/fromsilktooil_pdf5.pdf</a:t>
            </a:r>
            <a:r>
              <a:rPr lang="en-US" sz="1300" dirty="0">
                <a:effectLst/>
              </a:rPr>
              <a:t>)</a:t>
            </a:r>
          </a:p>
          <a:p>
            <a:pPr lvl="1" fontAlgn="base"/>
            <a:r>
              <a:rPr lang="en-US" sz="1300" dirty="0">
                <a:effectLst/>
              </a:rPr>
              <a:t>Religions Along the Silk Road (</a:t>
            </a:r>
            <a:r>
              <a:rPr lang="en-US" sz="1300" u="sng" dirty="0">
                <a:effectLst/>
                <a:hlinkClick r:id="rId6"/>
              </a:rPr>
              <a:t>http://www.chinainstitute.cieducationportal.org/cimain/wp-content/themes/chinainstitute/pdfs/education/fromsilktooil_pdf6.pdf</a:t>
            </a:r>
            <a:r>
              <a:rPr lang="en-US" sz="1300" dirty="0">
                <a:effectLst/>
              </a:rPr>
              <a:t>)</a:t>
            </a:r>
          </a:p>
          <a:p>
            <a:pPr lvl="1" fontAlgn="base"/>
            <a:r>
              <a:rPr lang="en-US" sz="1300" dirty="0">
                <a:effectLst/>
              </a:rPr>
              <a:t>Art Along the Silk Road (</a:t>
            </a:r>
            <a:r>
              <a:rPr lang="en-US" sz="1300" u="sng" dirty="0">
                <a:effectLst/>
                <a:hlinkClick r:id="rId7"/>
              </a:rPr>
              <a:t>http://www.chinainstitute.cieducationportal.org/cimain/wp-content/themes/chinainstitute/pdfs/education/fromsilktooil_pdf7.pdf</a:t>
            </a:r>
            <a:r>
              <a:rPr lang="en-US" sz="1300" dirty="0">
                <a:effectLst/>
              </a:rPr>
              <a:t>)</a:t>
            </a:r>
          </a:p>
          <a:p>
            <a:pPr lvl="1" fontAlgn="base"/>
            <a:r>
              <a:rPr lang="en-US" sz="1300" dirty="0">
                <a:effectLst/>
              </a:rPr>
              <a:t>The Silk Roads: Globalization before </a:t>
            </a:r>
            <a:r>
              <a:rPr lang="en-US" sz="1300" dirty="0" err="1">
                <a:effectLst/>
              </a:rPr>
              <a:t>neoliberalization</a:t>
            </a:r>
            <a:r>
              <a:rPr lang="en-US" sz="1300" dirty="0">
                <a:effectLst/>
              </a:rPr>
              <a:t>: Introduction to the special issue (</a:t>
            </a:r>
            <a:r>
              <a:rPr lang="en-US" sz="1300" u="sng" dirty="0">
                <a:effectLst/>
                <a:hlinkClick r:id="rId8"/>
              </a:rPr>
              <a:t>https://journals.sagepub.com/doi/full/10.1177/2057891118793735</a:t>
            </a:r>
            <a:r>
              <a:rPr lang="en-US" sz="1300" dirty="0">
                <a:effectLst/>
              </a:rPr>
              <a:t>)</a:t>
            </a:r>
          </a:p>
          <a:p>
            <a:pPr lvl="1" fontAlgn="base"/>
            <a:r>
              <a:rPr lang="en-US" sz="1300" dirty="0">
                <a:effectLst/>
              </a:rPr>
              <a:t>The history of Supply Chain From the Silk Road to Globalization (</a:t>
            </a:r>
            <a:r>
              <a:rPr lang="en-US" sz="1300" u="sng" dirty="0">
                <a:effectLst/>
                <a:hlinkClick r:id="rId9"/>
              </a:rPr>
              <a:t>https://medium.com/@marcellvollmer/the-history-of-supply-chain-from-the-silk-road-to-globalization-845e6e4733ce</a:t>
            </a:r>
            <a:r>
              <a:rPr lang="en-US" sz="1300" dirty="0">
                <a:effectLst/>
              </a:rPr>
              <a:t>)</a:t>
            </a:r>
          </a:p>
          <a:p>
            <a:pPr lvl="1" fontAlgn="base"/>
            <a:r>
              <a:rPr lang="en-US" sz="1300" dirty="0">
                <a:effectLst/>
              </a:rPr>
              <a:t>The Silk Road and its impact on globalization (</a:t>
            </a:r>
            <a:r>
              <a:rPr lang="en-US" sz="1300" u="sng" dirty="0">
                <a:effectLst/>
                <a:hlinkClick r:id="rId10"/>
              </a:rPr>
              <a:t>https://www.casa-arts.org/cms/lib/PA01925203/Centricity/Domain/54/the-silk-road-and-globalization.pdf</a:t>
            </a:r>
            <a:r>
              <a:rPr lang="en-US" sz="1300" dirty="0">
                <a:effectLst/>
              </a:rPr>
              <a:t>)</a:t>
            </a:r>
          </a:p>
          <a:p>
            <a:pPr lvl="1" fontAlgn="base"/>
            <a:r>
              <a:rPr lang="en-US" sz="1300" dirty="0">
                <a:effectLst/>
              </a:rPr>
              <a:t>The New Silk Road, Old Concepts of Globalization, and New Questions (</a:t>
            </a:r>
            <a:r>
              <a:rPr lang="en-US" sz="1300" u="sng" dirty="0">
                <a:effectLst/>
                <a:hlinkClick r:id="rId11"/>
              </a:rPr>
              <a:t>https://www.researchgate.net/publication/321260954_The_New_Silk_Road_Old_Concepts_of_Globalization_and_New_Questions</a:t>
            </a:r>
            <a:r>
              <a:rPr lang="en-US" sz="1300" dirty="0">
                <a:effectLst/>
              </a:rPr>
              <a:t>)</a:t>
            </a:r>
          </a:p>
          <a:p>
            <a:pPr marL="36900" indent="0">
              <a:buNone/>
            </a:pPr>
            <a:br>
              <a:rPr lang="en-US" sz="1300" dirty="0">
                <a:effectLst/>
              </a:rPr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8404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C0BB-11EA-BF49-848E-01A4559A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74" y="388374"/>
            <a:ext cx="10353762" cy="835742"/>
          </a:xfrm>
        </p:spPr>
        <p:txBody>
          <a:bodyPr/>
          <a:lstStyle/>
          <a:p>
            <a:r>
              <a:rPr lang="en-US" b="1" i="0" dirty="0">
                <a:effectLst/>
              </a:rPr>
              <a:t>What is the Silk Road?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BA3DBF-9E78-9D48-B925-44B22144F6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42" y="2331883"/>
            <a:ext cx="38481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D20A27-5212-9D48-8B06-5F0955688615}"/>
              </a:ext>
            </a:extLst>
          </p:cNvPr>
          <p:cNvSpPr txBox="1"/>
          <p:nvPr/>
        </p:nvSpPr>
        <p:spPr>
          <a:xfrm>
            <a:off x="786809" y="1350336"/>
            <a:ext cx="6400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Overview</a:t>
            </a:r>
          </a:p>
          <a:p>
            <a:endParaRPr lang="en-US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 </a:t>
            </a:r>
            <a:r>
              <a:rPr lang="en-US" b="1" dirty="0"/>
              <a:t>Silk Road</a:t>
            </a:r>
            <a:r>
              <a:rPr lang="en-US" dirty="0"/>
              <a:t> was a vast trade network connecting Eurasia and North Africa via land and sea routes.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Silk Road earned its name from Chinese silk, a highly valued commodity that merchants transported along these trade networks.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Advances in technology and increased political stability caused an increase in trade. The opening of more trade routes caused travelers to exchange many things: animals, spices, ideas, and diseases.</a:t>
            </a:r>
          </a:p>
          <a:p>
            <a:endParaRPr lang="en-US" dirty="0"/>
          </a:p>
          <a:p>
            <a:r>
              <a:rPr lang="en-US" b="1" dirty="0"/>
              <a:t>		Watch the Video: </a:t>
            </a:r>
            <a:r>
              <a:rPr lang="en-US" b="1" dirty="0">
                <a:hlinkClick r:id="rId3"/>
              </a:rPr>
              <a:t>The Silk Road</a:t>
            </a:r>
            <a:endParaRPr lang="en-US" b="1" dirty="0"/>
          </a:p>
          <a:p>
            <a:r>
              <a:rPr lang="en-US" sz="1600" b="1" i="1" dirty="0"/>
              <a:t>(Note: After watching the video students can complete the Silk Road Module on Khan Academy.)</a:t>
            </a:r>
          </a:p>
          <a:p>
            <a:endParaRPr lang="en-US" sz="16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Review Glossary terms (See Resource Guide </a:t>
            </a:r>
            <a:r>
              <a:rPr lang="en-US" b="1" dirty="0"/>
              <a:t>Handout 1: </a:t>
            </a:r>
            <a:r>
              <a:rPr lang="en-US" b="1" i="1" dirty="0"/>
              <a:t>Glossary Terms, pg. 8.)</a:t>
            </a:r>
            <a:endParaRPr lang="en-US" sz="16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8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D6596-48E2-3347-987A-57B9B75F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91" y="151821"/>
            <a:ext cx="5978072" cy="1505804"/>
          </a:xfrm>
        </p:spPr>
        <p:txBody>
          <a:bodyPr>
            <a:normAutofit/>
          </a:bodyPr>
          <a:lstStyle/>
          <a:p>
            <a:r>
              <a:rPr lang="en-US" sz="2800" b="1" i="0" dirty="0">
                <a:effectLst/>
              </a:rPr>
              <a:t>Goods and Services Traded via Silk Road</a:t>
            </a:r>
            <a:br>
              <a:rPr lang="en-US" sz="2800" dirty="0">
                <a:effectLst/>
              </a:rPr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CE59338-BCBD-3D41-A205-FA153E61AA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5"/>
          <a:stretch/>
        </p:blipFill>
        <p:spPr>
          <a:xfrm>
            <a:off x="-10649" y="1"/>
            <a:ext cx="4571649" cy="6858000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92A2C-ABC9-FB46-B2F7-497960717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905" y="892640"/>
            <a:ext cx="5978072" cy="968797"/>
          </a:xfrm>
        </p:spPr>
        <p:txBody>
          <a:bodyPr anchor="ctr">
            <a:normAutofit/>
          </a:bodyPr>
          <a:lstStyle/>
          <a:p>
            <a:pPr marL="36900" indent="0" algn="ctr">
              <a:lnSpc>
                <a:spcPct val="100000"/>
              </a:lnSpc>
              <a:buNone/>
            </a:pPr>
            <a:r>
              <a:rPr lang="en-US" sz="2400" b="1" dirty="0"/>
              <a:t>Activity Time</a:t>
            </a:r>
          </a:p>
          <a:p>
            <a:pPr marL="36900" indent="0" algn="ctr">
              <a:lnSpc>
                <a:spcPct val="100000"/>
              </a:lnSpc>
              <a:buNone/>
            </a:pPr>
            <a:endParaRPr lang="en-US" sz="22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B1CF376-AD36-9242-8CF7-09DACD554D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5669163"/>
              </p:ext>
            </p:extLst>
          </p:nvPr>
        </p:nvGraphicFramePr>
        <p:xfrm>
          <a:off x="5620091" y="1377038"/>
          <a:ext cx="5796210" cy="471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872D1C-311A-CC47-8188-D123A022A2AB}"/>
              </a:ext>
            </a:extLst>
          </p:cNvPr>
          <p:cNvSpPr txBox="1"/>
          <p:nvPr/>
        </p:nvSpPr>
        <p:spPr>
          <a:xfrm>
            <a:off x="5620091" y="6336847"/>
            <a:ext cx="551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Come back as a large group and discuss/share findings. </a:t>
            </a:r>
          </a:p>
        </p:txBody>
      </p:sp>
    </p:spTree>
    <p:extLst>
      <p:ext uri="{BB962C8B-B14F-4D97-AF65-F5344CB8AC3E}">
        <p14:creationId xmlns:p14="http://schemas.microsoft.com/office/powerpoint/2010/main" val="383279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EFA968A-604D-1041-8AD8-C0C16C7F64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 b="1560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B6DE-1DC6-F94C-829D-8EC8CE71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Silk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F9A0F-E064-A34E-ADC3-D86DCDA7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5379429" cy="3822326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Watch the documentary on </a:t>
            </a:r>
          </a:p>
          <a:p>
            <a:pPr marL="36900" indent="0" algn="ctr">
              <a:buNone/>
            </a:pPr>
            <a:r>
              <a:rPr lang="en-US" b="1" dirty="0">
                <a:effectLst/>
              </a:rPr>
              <a:t>‘The New Silk Road</a:t>
            </a:r>
            <a:r>
              <a:rPr lang="en-US" dirty="0">
                <a:effectLst/>
              </a:rPr>
              <a:t>’</a:t>
            </a:r>
          </a:p>
          <a:p>
            <a:pPr marL="450000" lvl="1" indent="0">
              <a:buNone/>
            </a:pPr>
            <a:r>
              <a:rPr lang="en-US" u="sng" dirty="0">
                <a:effectLst/>
                <a:hlinkClick r:id="rId2"/>
              </a:rPr>
              <a:t>https://www.channelnewsasia.com/news/video-on-demand/new-silk-road</a:t>
            </a:r>
            <a:endParaRPr lang="en-US" u="sng" dirty="0">
              <a:effectLst/>
            </a:endParaRPr>
          </a:p>
          <a:p>
            <a:pPr marL="450000" lvl="1" indent="0">
              <a:buNone/>
            </a:pPr>
            <a:endParaRPr lang="en-US" dirty="0">
              <a:effectLst/>
            </a:endParaRPr>
          </a:p>
          <a:p>
            <a:r>
              <a:rPr lang="en-US" b="1" i="1" dirty="0">
                <a:effectLst/>
              </a:rPr>
              <a:t>Handout 2: Watch the Video and Answer the following questions, pg. 9 to 11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AD350A-38B2-324F-B8AA-82C309049E61}"/>
              </a:ext>
            </a:extLst>
          </p:cNvPr>
          <p:cNvSpPr/>
          <p:nvPr/>
        </p:nvSpPr>
        <p:spPr>
          <a:xfrm>
            <a:off x="6866965" y="2076451"/>
            <a:ext cx="4930587" cy="4171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78670-0881-844A-A627-42BF60F3A490}"/>
              </a:ext>
            </a:extLst>
          </p:cNvPr>
          <p:cNvSpPr txBox="1"/>
          <p:nvPr/>
        </p:nvSpPr>
        <p:spPr>
          <a:xfrm>
            <a:off x="7189694" y="2838987"/>
            <a:ext cx="46078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/>
              <a:t>Take home assignment</a:t>
            </a:r>
            <a:endParaRPr lang="en-US" sz="2200" b="1" dirty="0"/>
          </a:p>
          <a:p>
            <a:r>
              <a:rPr lang="en-US" dirty="0"/>
              <a:t>Answer the questions- </a:t>
            </a:r>
          </a:p>
          <a:p>
            <a:pPr marL="342900" indent="-342900" fontAlgn="base">
              <a:buAutoNum type="arabicPeriod"/>
            </a:pPr>
            <a:r>
              <a:rPr lang="en-US" dirty="0"/>
              <a:t>Draw the New Silk Road Route </a:t>
            </a:r>
            <a:r>
              <a:rPr lang="en-US" b="1" i="1" dirty="0"/>
              <a:t>(see Handout 3, pg. 13)</a:t>
            </a:r>
          </a:p>
          <a:p>
            <a:pPr marL="342900" indent="-342900" fontAlgn="base">
              <a:buAutoNum type="arabicPeriod"/>
            </a:pPr>
            <a:r>
              <a:rPr lang="en-US" dirty="0"/>
              <a:t>How is it different from the Old Silk Road? </a:t>
            </a:r>
          </a:p>
          <a:p>
            <a:pPr marL="342900" indent="-342900" fontAlgn="base">
              <a:buAutoNum type="arabicPeriod"/>
            </a:pPr>
            <a:r>
              <a:rPr lang="en-US" dirty="0"/>
              <a:t>What are the major goods and services traded?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486E2F-D0C1-4083-88AE-1015B8F6E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16793-CAAC-0F4E-B6A0-D25436E9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B625-4EC1-2744-87F5-0B5DBFA55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2822"/>
            <a:ext cx="5546272" cy="3658378"/>
          </a:xfrm>
        </p:spPr>
        <p:txBody>
          <a:bodyPr anchor="ctr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b="1" dirty="0">
                <a:effectLst/>
              </a:rPr>
              <a:t>Globalization?</a:t>
            </a:r>
            <a:r>
              <a:rPr lang="en-US" dirty="0">
                <a:effectLst/>
              </a:rPr>
              <a:t> Globalization refers to the circulation of goods and products internationally. </a:t>
            </a:r>
            <a:endParaRPr lang="en-US">
              <a:effectLst/>
            </a:endParaRPr>
          </a:p>
          <a:p>
            <a:pPr fontAlgn="base">
              <a:lnSpc>
                <a:spcPct val="100000"/>
              </a:lnSpc>
            </a:pPr>
            <a:r>
              <a:rPr lang="en-US" dirty="0">
                <a:effectLst/>
              </a:rPr>
              <a:t>Even though the Silk Road was not the first trade route, it pioneered Globalization starting from the 2nd Century BCE. </a:t>
            </a:r>
            <a:endParaRPr lang="en-US">
              <a:effectLst/>
            </a:endParaRPr>
          </a:p>
          <a:p>
            <a:pPr fontAlgn="base">
              <a:lnSpc>
                <a:spcPct val="100000"/>
              </a:lnSpc>
            </a:pPr>
            <a:r>
              <a:rPr lang="en-US" dirty="0">
                <a:effectLst/>
              </a:rPr>
              <a:t>Look at the label of the cloth you are wearing - it is most likely made in a country miles away from the United States. It is traveled across seas before it landed in your wardrobe.  </a:t>
            </a:r>
            <a:endParaRPr lang="en-US">
              <a:effectLst/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A57133-0192-294D-8C6B-524322539F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6" r="658" b="1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6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2456A0-13DF-4BA8-9BDD-168E874C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9C2FE-F52C-1B44-9D30-864A62A6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1556702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Activity Time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7B42-71D6-1D49-B46B-34CBB528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57" y="2046385"/>
            <a:ext cx="5978072" cy="3340119"/>
          </a:xfrm>
        </p:spPr>
        <p:txBody>
          <a:bodyPr anchor="t">
            <a:normAutofit/>
          </a:bodyPr>
          <a:lstStyle/>
          <a:p>
            <a:pPr marL="36900" indent="0">
              <a:buNone/>
            </a:pPr>
            <a:br>
              <a:rPr lang="en-US" dirty="0">
                <a:effectLst/>
              </a:rPr>
            </a:br>
            <a:r>
              <a:rPr lang="en-US" b="1" dirty="0">
                <a:effectLst/>
              </a:rPr>
              <a:t>Think-Pair-Share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Students are grouped to research the goods that are available in the USA as a result of the New Silk Road.</a:t>
            </a:r>
          </a:p>
          <a:p>
            <a:r>
              <a:rPr lang="en-US" dirty="0">
                <a:effectLst/>
              </a:rPr>
              <a:t>Each group will share their findings and discuss-</a:t>
            </a:r>
          </a:p>
          <a:p>
            <a:pPr lvl="1"/>
            <a:r>
              <a:rPr lang="en-US" i="1" dirty="0">
                <a:effectLst/>
              </a:rPr>
              <a:t>‘</a:t>
            </a:r>
            <a:r>
              <a:rPr lang="en-US" b="1" i="1" dirty="0">
                <a:effectLst/>
              </a:rPr>
              <a:t>How has the global economy shaped the USA?</a:t>
            </a:r>
            <a:r>
              <a:rPr lang="en-US" i="1" dirty="0">
                <a:effectLst/>
              </a:rPr>
              <a:t>’. 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7" name="Graphic 6" descr="Japanese Dolls">
            <a:extLst>
              <a:ext uri="{FF2B5EF4-FFF2-40B4-BE49-F238E27FC236}">
                <a16:creationId xmlns:a16="http://schemas.microsoft.com/office/drawing/2014/main" id="{E0BBCC81-885E-47A1-AA27-5F491FE4F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4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505F-6D3F-9242-8EA5-503C7162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Reflection/Debrief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61F4-ADAE-7E45-9C7A-D07B0901A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71060"/>
            <a:ext cx="10353762" cy="3420139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3200" dirty="0">
                <a:effectLst/>
              </a:rPr>
              <a:t>Any questions/clarification? </a:t>
            </a:r>
          </a:p>
          <a:p>
            <a:pPr marL="36900" indent="0">
              <a:buNone/>
            </a:pP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058D604-EEDE-2E4A-8C07-D0664AA9E437}"/>
              </a:ext>
            </a:extLst>
          </p:cNvPr>
          <p:cNvSpPr/>
          <p:nvPr/>
        </p:nvSpPr>
        <p:spPr>
          <a:xfrm>
            <a:off x="1095154" y="3599121"/>
            <a:ext cx="9367284" cy="1610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DDA33-1FFC-244F-B9F0-5A2D04A4CE76}"/>
              </a:ext>
            </a:extLst>
          </p:cNvPr>
          <p:cNvSpPr txBox="1"/>
          <p:nvPr/>
        </p:nvSpPr>
        <p:spPr>
          <a:xfrm>
            <a:off x="1729562" y="3758206"/>
            <a:ext cx="8474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 algn="ctr">
              <a:buNone/>
            </a:pPr>
            <a:r>
              <a:rPr lang="en-US" sz="2400" b="1" dirty="0"/>
              <a:t>Exit Ticket: </a:t>
            </a:r>
          </a:p>
          <a:p>
            <a:pPr marL="36900" indent="0">
              <a:buNone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What is one valuable thing you learned in this topic?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In your opinion, is Globalization a boon or a curse? Explain. </a:t>
            </a:r>
          </a:p>
        </p:txBody>
      </p:sp>
    </p:spTree>
    <p:extLst>
      <p:ext uri="{BB962C8B-B14F-4D97-AF65-F5344CB8AC3E}">
        <p14:creationId xmlns:p14="http://schemas.microsoft.com/office/powerpoint/2010/main" val="162219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53A4D-FA69-C743-98D0-55E429D0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12" y="273326"/>
            <a:ext cx="10353762" cy="1257300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256E-CFE7-6B4F-BDA9-353CD0E32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12" y="1530626"/>
            <a:ext cx="11231823" cy="5049078"/>
          </a:xfrm>
        </p:spPr>
        <p:txBody>
          <a:bodyPr>
            <a:normAutofit lnSpcReduction="10000"/>
          </a:bodyPr>
          <a:lstStyle/>
          <a:p>
            <a:pPr marL="450000" lvl="1" indent="0" fontAlgn="base">
              <a:buNone/>
            </a:pPr>
            <a:r>
              <a:rPr lang="en-US" sz="1300" b="1" dirty="0">
                <a:effectLst/>
                <a:cs typeface="Times New Roman" panose="02020603050405020304" pitchFamily="18" charset="0"/>
              </a:rPr>
              <a:t>Interactive maps </a:t>
            </a:r>
          </a:p>
          <a:p>
            <a:pPr lvl="1" fontAlgn="base"/>
            <a:r>
              <a:rPr lang="en-US" sz="1300" dirty="0">
                <a:effectLst/>
                <a:cs typeface="Times New Roman" panose="02020603050405020304" pitchFamily="18" charset="0"/>
              </a:rPr>
              <a:t>World Map (</a:t>
            </a:r>
            <a:r>
              <a:rPr lang="en-US" sz="1300" u="sng" dirty="0">
                <a:effectLst/>
                <a:cs typeface="Times New Roman" panose="02020603050405020304" pitchFamily="18" charset="0"/>
                <a:hlinkClick r:id="rId2"/>
              </a:rPr>
              <a:t>https://worldmap.harvard.edu/maps/5079</a:t>
            </a:r>
            <a:r>
              <a:rPr lang="en-US" sz="1300" dirty="0">
                <a:effectLst/>
                <a:cs typeface="Times New Roman" panose="02020603050405020304" pitchFamily="18" charset="0"/>
              </a:rPr>
              <a:t>) </a:t>
            </a:r>
          </a:p>
          <a:p>
            <a:pPr lvl="1" fontAlgn="base"/>
            <a:r>
              <a:rPr lang="en-US" sz="1300" dirty="0">
                <a:effectLst/>
                <a:cs typeface="Times New Roman" panose="02020603050405020304" pitchFamily="18" charset="0"/>
              </a:rPr>
              <a:t>Cities along the Silk Road (</a:t>
            </a:r>
            <a:r>
              <a:rPr lang="en-US" sz="1300" u="sng" dirty="0">
                <a:effectLst/>
                <a:cs typeface="Times New Roman" panose="02020603050405020304" pitchFamily="18" charset="0"/>
                <a:hlinkClick r:id="rId3"/>
              </a:rPr>
              <a:t>https://en.unesco.org/silkroad/network-silk-road-cities-map-app/en</a:t>
            </a:r>
            <a:r>
              <a:rPr lang="en-US" sz="1300" dirty="0">
                <a:effectLst/>
                <a:cs typeface="Times New Roman" panose="02020603050405020304" pitchFamily="18" charset="0"/>
              </a:rPr>
              <a:t>)</a:t>
            </a:r>
          </a:p>
          <a:p>
            <a:pPr lvl="1" fontAlgn="base"/>
            <a:r>
              <a:rPr lang="en-US" sz="1300" dirty="0">
                <a:effectLst/>
                <a:cs typeface="Times New Roman" panose="02020603050405020304" pitchFamily="18" charset="0"/>
              </a:rPr>
              <a:t>Interactive Silk Road Map Exercise (</a:t>
            </a:r>
            <a:r>
              <a:rPr lang="en-US" sz="1300" u="sng" dirty="0">
                <a:effectLst/>
                <a:cs typeface="Times New Roman" panose="02020603050405020304" pitchFamily="18" charset="0"/>
                <a:hlinkClick r:id="rId4"/>
              </a:rPr>
              <a:t>https://depts.washington.edu/silkroad/maps/mapquiz/mapquiz.html</a:t>
            </a:r>
            <a:r>
              <a:rPr lang="en-US" sz="1300" dirty="0">
                <a:effectLst/>
                <a:cs typeface="Times New Roman" panose="02020603050405020304" pitchFamily="18" charset="0"/>
              </a:rPr>
              <a:t>)</a:t>
            </a:r>
          </a:p>
          <a:p>
            <a:pPr marL="450000" lvl="1" indent="0" fontAlgn="base">
              <a:buNone/>
            </a:pPr>
            <a:endParaRPr lang="en-US" sz="1300" b="1" dirty="0">
              <a:effectLst/>
              <a:cs typeface="Times New Roman" panose="02020603050405020304" pitchFamily="18" charset="0"/>
            </a:endParaRPr>
          </a:p>
          <a:p>
            <a:pPr marL="450000" lvl="1" indent="0" fontAlgn="base">
              <a:buNone/>
            </a:pPr>
            <a:r>
              <a:rPr lang="en-US" sz="1300" b="1" dirty="0">
                <a:effectLst/>
                <a:cs typeface="Times New Roman" panose="02020603050405020304" pitchFamily="18" charset="0"/>
              </a:rPr>
              <a:t>Video Resources</a:t>
            </a:r>
          </a:p>
          <a:p>
            <a:pPr lvl="1" fontAlgn="base"/>
            <a:r>
              <a:rPr lang="en-US" sz="1300" dirty="0">
                <a:effectLst/>
                <a:cs typeface="Times New Roman" panose="02020603050405020304" pitchFamily="18" charset="0"/>
              </a:rPr>
              <a:t>Early Silk Road (</a:t>
            </a:r>
            <a:r>
              <a:rPr lang="en-US" sz="1300" u="sng" dirty="0">
                <a:effectLst/>
                <a:cs typeface="Times New Roman" panose="02020603050405020304" pitchFamily="18" charset="0"/>
                <a:hlinkClick r:id="rId5"/>
              </a:rPr>
              <a:t>https://www.youtube.com/watch?v=lLeIclx2lAU</a:t>
            </a:r>
            <a:r>
              <a:rPr lang="en-US" sz="1300" u="sng" dirty="0">
                <a:effectLst/>
                <a:cs typeface="Times New Roman" panose="02020603050405020304" pitchFamily="18" charset="0"/>
              </a:rPr>
              <a:t>)</a:t>
            </a:r>
            <a:endParaRPr lang="en-US" sz="1300" dirty="0">
              <a:effectLst/>
              <a:cs typeface="Times New Roman" panose="02020603050405020304" pitchFamily="18" charset="0"/>
            </a:endParaRPr>
          </a:p>
          <a:p>
            <a:pPr lvl="1" fontAlgn="base"/>
            <a:r>
              <a:rPr lang="en-US" sz="1300" dirty="0">
                <a:effectLst/>
                <a:cs typeface="Times New Roman" panose="02020603050405020304" pitchFamily="18" charset="0"/>
              </a:rPr>
              <a:t>The Silk Road: Connecting the ancient world through trade (</a:t>
            </a:r>
            <a:r>
              <a:rPr lang="en-US" sz="1300" u="sng" dirty="0">
                <a:effectLst/>
                <a:cs typeface="Times New Roman" panose="02020603050405020304" pitchFamily="18" charset="0"/>
                <a:hlinkClick r:id="rId6"/>
              </a:rPr>
              <a:t>https://www.youtube.com/watch?v=vn3e37VWc0k</a:t>
            </a:r>
            <a:r>
              <a:rPr lang="en-US" sz="1300" dirty="0">
                <a:effectLst/>
                <a:cs typeface="Times New Roman" panose="02020603050405020304" pitchFamily="18" charset="0"/>
              </a:rPr>
              <a:t>)</a:t>
            </a:r>
          </a:p>
          <a:p>
            <a:pPr lvl="1" fontAlgn="base"/>
            <a:r>
              <a:rPr lang="en-US" sz="1300" dirty="0">
                <a:effectLst/>
                <a:cs typeface="Times New Roman" panose="02020603050405020304" pitchFamily="18" charset="0"/>
              </a:rPr>
              <a:t>How The Ancient Silk Road Pioneered Globalization (</a:t>
            </a:r>
            <a:r>
              <a:rPr lang="en-US" sz="1300" u="sng" dirty="0">
                <a:effectLst/>
                <a:cs typeface="Times New Roman" panose="02020603050405020304" pitchFamily="18" charset="0"/>
                <a:hlinkClick r:id="rId7"/>
              </a:rPr>
              <a:t>https://www.youtube.com/watch?v=cHSgkZsCgtw</a:t>
            </a:r>
            <a:r>
              <a:rPr lang="en-US" sz="1300" dirty="0">
                <a:effectLst/>
                <a:cs typeface="Times New Roman" panose="02020603050405020304" pitchFamily="18" charset="0"/>
              </a:rPr>
              <a:t>)</a:t>
            </a:r>
          </a:p>
          <a:p>
            <a:pPr lvl="1" fontAlgn="base"/>
            <a:r>
              <a:rPr lang="en-US" sz="1300" dirty="0">
                <a:effectLst/>
                <a:cs typeface="Times New Roman" panose="02020603050405020304" pitchFamily="18" charset="0"/>
              </a:rPr>
              <a:t>Silk Road Trade Goods (</a:t>
            </a:r>
            <a:r>
              <a:rPr lang="en-US" sz="1300" u="sng" dirty="0">
                <a:effectLst/>
                <a:cs typeface="Times New Roman" panose="02020603050405020304" pitchFamily="18" charset="0"/>
                <a:hlinkClick r:id="rId8"/>
              </a:rPr>
              <a:t>https://www.youtube.com/watch?v=8VEVZJ6-4JQ</a:t>
            </a:r>
            <a:r>
              <a:rPr lang="en-US" sz="1300" dirty="0">
                <a:effectLst/>
                <a:cs typeface="Times New Roman" panose="02020603050405020304" pitchFamily="18" charset="0"/>
              </a:rPr>
              <a:t>)</a:t>
            </a:r>
          </a:p>
          <a:p>
            <a:pPr marL="36900" indent="0" fontAlgn="base">
              <a:buNone/>
            </a:pPr>
            <a:r>
              <a:rPr lang="en-US" sz="1300" b="1" dirty="0">
                <a:effectLst/>
              </a:rPr>
              <a:t>	</a:t>
            </a:r>
          </a:p>
          <a:p>
            <a:pPr marL="36900" indent="0" fontAlgn="base">
              <a:buNone/>
            </a:pPr>
            <a:r>
              <a:rPr lang="en-US" sz="1300" b="1" dirty="0">
                <a:effectLst/>
              </a:rPr>
              <a:t>	Books</a:t>
            </a:r>
          </a:p>
          <a:p>
            <a:pPr lvl="1" fontAlgn="base"/>
            <a:r>
              <a:rPr lang="en-US" sz="1300" u="sng" dirty="0">
                <a:effectLst/>
                <a:hlinkClick r:id="rId9"/>
              </a:rPr>
              <a:t>A New History of the World By Peter Frankopan</a:t>
            </a:r>
            <a:r>
              <a:rPr lang="en-US" sz="1300" dirty="0">
                <a:effectLst/>
              </a:rPr>
              <a:t> </a:t>
            </a:r>
          </a:p>
          <a:p>
            <a:pPr lvl="1" fontAlgn="base"/>
            <a:r>
              <a:rPr lang="en-US" sz="1300" u="sng" dirty="0">
                <a:effectLst/>
                <a:hlinkClick r:id="rId10"/>
              </a:rPr>
              <a:t>Religions of the Silk Road: Premodern Patterns of Globalization by Richard Foltz </a:t>
            </a:r>
            <a:endParaRPr lang="en-US" sz="1300" b="1" dirty="0">
              <a:effectLst/>
            </a:endParaRPr>
          </a:p>
          <a:p>
            <a:pPr lvl="1" fontAlgn="base"/>
            <a:r>
              <a:rPr lang="en-US" sz="1300" u="sng" dirty="0">
                <a:effectLst/>
                <a:hlinkClick r:id="rId11"/>
              </a:rPr>
              <a:t>The Global Silk Road: Globalization, Islam and the Creation and Distribution of Knowledge Using the Internet by Brian Hilton, CHong Ju Choi, and Carla Millar</a:t>
            </a:r>
            <a:br>
              <a:rPr lang="en-US" sz="1300" dirty="0">
                <a:cs typeface="Times New Roman" panose="02020603050405020304" pitchFamily="18" charset="0"/>
              </a:rPr>
            </a:br>
            <a:endParaRPr lang="en-US" sz="1300" dirty="0">
              <a:effectLst/>
              <a:cs typeface="Times New Roman" panose="02020603050405020304" pitchFamily="18" charset="0"/>
            </a:endParaRPr>
          </a:p>
          <a:p>
            <a:endParaRPr lang="en-US" sz="13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75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412E24"/>
      </a:dk2>
      <a:lt2>
        <a:srgbClr val="E2E4E8"/>
      </a:lt2>
      <a:accent1>
        <a:srgbClr val="CD991C"/>
      </a:accent1>
      <a:accent2>
        <a:srgbClr val="E2622E"/>
      </a:accent2>
      <a:accent3>
        <a:srgbClr val="98A822"/>
      </a:accent3>
      <a:accent4>
        <a:srgbClr val="1C9DD0"/>
      </a:accent4>
      <a:accent5>
        <a:srgbClr val="2E64E2"/>
      </a:accent5>
      <a:accent6>
        <a:srgbClr val="5948D9"/>
      </a:accent6>
      <a:hlink>
        <a:srgbClr val="5879C7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1047</Words>
  <Application>Microsoft Macintosh PowerPoint</Application>
  <PresentationFormat>Widescreen</PresentationFormat>
  <Paragraphs>82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 Pro Cond Light</vt:lpstr>
      <vt:lpstr>Speak Pro</vt:lpstr>
      <vt:lpstr>Wingdings 2</vt:lpstr>
      <vt:lpstr>SlateVTI</vt:lpstr>
      <vt:lpstr>Silk Road and Globalization</vt:lpstr>
      <vt:lpstr>What is the Silk Road?</vt:lpstr>
      <vt:lpstr>Goods and Services Traded via Silk Road  </vt:lpstr>
      <vt:lpstr>PowerPoint Presentation</vt:lpstr>
      <vt:lpstr>The New Silk Road</vt:lpstr>
      <vt:lpstr>Globalization</vt:lpstr>
      <vt:lpstr>Activity Time </vt:lpstr>
      <vt:lpstr>Reflection/Debrief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Silk Road and Globalization</dc:title>
  <dc:creator>Nagarajan, Shruthi Shree</dc:creator>
  <cp:lastModifiedBy>Richard Haddock</cp:lastModifiedBy>
  <cp:revision>2</cp:revision>
  <dcterms:created xsi:type="dcterms:W3CDTF">2020-04-02T15:09:29Z</dcterms:created>
  <dcterms:modified xsi:type="dcterms:W3CDTF">2020-04-02T15:32:32Z</dcterms:modified>
</cp:coreProperties>
</file>